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73" r:id="rId16"/>
    <p:sldId id="267" r:id="rId17"/>
    <p:sldId id="268" r:id="rId18"/>
    <p:sldId id="269" r:id="rId19"/>
    <p:sldId id="270" r:id="rId20"/>
    <p:sldId id="271" r:id="rId21"/>
    <p:sldId id="272" r:id="rId22"/>
  </p:sldIdLst>
  <p:sldSz cx="9144000" cy="6858000" type="screen4x3"/>
  <p:notesSz cx="6884988"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82FA8F-FC57-46BE-9C29-BD2FC903C21B}" v="3" dt="2024-02-04T13:09:42.0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6E4A585-817D-4B4B-AE78-2B080097F8D6}" type="datetimeFigureOut">
              <a:rPr lang="en-GB" smtClean="0"/>
              <a:t>05/02/2024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3205241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6E4A585-817D-4B4B-AE78-2B080097F8D6}" type="datetimeFigureOut">
              <a:rPr lang="en-GB" smtClean="0"/>
              <a:t>05/02/2024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1117982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6E4A585-817D-4B4B-AE78-2B080097F8D6}" type="datetimeFigureOut">
              <a:rPr lang="en-GB" smtClean="0"/>
              <a:t>05/02/2024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3641344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6E4A585-817D-4B4B-AE78-2B080097F8D6}" type="datetimeFigureOut">
              <a:rPr lang="en-GB" smtClean="0"/>
              <a:t>05/02/2024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2800039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E4A585-817D-4B4B-AE78-2B080097F8D6}" type="datetimeFigureOut">
              <a:rPr lang="en-GB" smtClean="0"/>
              <a:t>05/02/2024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4292260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6E4A585-817D-4B4B-AE78-2B080097F8D6}" type="datetimeFigureOut">
              <a:rPr lang="en-GB" smtClean="0"/>
              <a:t>05/02/2024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1934234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6E4A585-817D-4B4B-AE78-2B080097F8D6}" type="datetimeFigureOut">
              <a:rPr lang="en-GB" smtClean="0"/>
              <a:t>05/02/2024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2844709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6E4A585-817D-4B4B-AE78-2B080097F8D6}" type="datetimeFigureOut">
              <a:rPr lang="en-GB" smtClean="0"/>
              <a:t>05/02/2024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2770923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E4A585-817D-4B4B-AE78-2B080097F8D6}" type="datetimeFigureOut">
              <a:rPr lang="en-GB" smtClean="0"/>
              <a:t>05/02/2024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960859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E4A585-817D-4B4B-AE78-2B080097F8D6}" type="datetimeFigureOut">
              <a:rPr lang="en-GB" smtClean="0"/>
              <a:t>05/02/2024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4080781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E4A585-817D-4B4B-AE78-2B080097F8D6}" type="datetimeFigureOut">
              <a:rPr lang="en-GB" smtClean="0"/>
              <a:t>05/02/2024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1567469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E4A585-817D-4B4B-AE78-2B080097F8D6}" type="datetimeFigureOut">
              <a:rPr lang="en-GB" smtClean="0"/>
              <a:t>05/02/2024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4A78E9-AD47-4A38-AD58-5038F91B2D84}" type="slidenum">
              <a:rPr lang="en-GB" smtClean="0"/>
              <a:t>‹#›</a:t>
            </a:fld>
            <a:endParaRPr lang="en-GB"/>
          </a:p>
        </p:txBody>
      </p:sp>
    </p:spTree>
    <p:extLst>
      <p:ext uri="{BB962C8B-B14F-4D97-AF65-F5344CB8AC3E}">
        <p14:creationId xmlns:p14="http://schemas.microsoft.com/office/powerpoint/2010/main" val="1536529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3.xml"/><Relationship Id="rId13" Type="http://schemas.openxmlformats.org/officeDocument/2006/relationships/slide" Target="slide18.xml"/><Relationship Id="rId3" Type="http://schemas.openxmlformats.org/officeDocument/2006/relationships/slide" Target="slide7.xml"/><Relationship Id="rId7" Type="http://schemas.openxmlformats.org/officeDocument/2006/relationships/slide" Target="slide11.xml"/><Relationship Id="rId12" Type="http://schemas.openxmlformats.org/officeDocument/2006/relationships/slide" Target="slide17.xml"/><Relationship Id="rId2" Type="http://schemas.openxmlformats.org/officeDocument/2006/relationships/slide" Target="slide5.xml"/><Relationship Id="rId1" Type="http://schemas.openxmlformats.org/officeDocument/2006/relationships/slideLayout" Target="../slideLayouts/slideLayout2.xml"/><Relationship Id="rId6" Type="http://schemas.openxmlformats.org/officeDocument/2006/relationships/slide" Target="slide10.xml"/><Relationship Id="rId11" Type="http://schemas.openxmlformats.org/officeDocument/2006/relationships/slide" Target="slide16.xml"/><Relationship Id="rId5" Type="http://schemas.openxmlformats.org/officeDocument/2006/relationships/slide" Target="slide9.xml"/><Relationship Id="rId10" Type="http://schemas.openxmlformats.org/officeDocument/2006/relationships/slide" Target="slide15.xml"/><Relationship Id="rId4" Type="http://schemas.openxmlformats.org/officeDocument/2006/relationships/slide" Target="slide8.xml"/><Relationship Id="rId9" Type="http://schemas.openxmlformats.org/officeDocument/2006/relationships/slide" Target="slide14.xml"/><Relationship Id="rId1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2209800"/>
            <a:ext cx="8458200" cy="1752600"/>
          </a:xfrm>
        </p:spPr>
        <p:style>
          <a:lnRef idx="2">
            <a:schemeClr val="accent3"/>
          </a:lnRef>
          <a:fillRef idx="1">
            <a:schemeClr val="lt1"/>
          </a:fillRef>
          <a:effectRef idx="0">
            <a:schemeClr val="accent3"/>
          </a:effectRef>
          <a:fontRef idx="minor">
            <a:schemeClr val="dk1"/>
          </a:fontRef>
        </p:style>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GB"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Holy Trinity Roman Catholic Academy </a:t>
            </a:r>
          </a:p>
          <a:p>
            <a:r>
              <a:rPr lang="en-GB"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SEN Information Report</a:t>
            </a:r>
            <a:endParaRPr lang="en-GB" sz="4000" b="1" dirty="0">
              <a:ln w="11430"/>
              <a:solidFill>
                <a:srgbClr val="00B050"/>
              </a:solidFill>
              <a:effectLst>
                <a:outerShdw blurRad="50800" dist="39000" dir="5460000" algn="tl">
                  <a:srgbClr val="000000">
                    <a:alpha val="38000"/>
                  </a:srgbClr>
                </a:outerShdw>
              </a:effectLs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975815"/>
            <a:ext cx="4930588"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8412" y="5562600"/>
            <a:ext cx="2847975" cy="1076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59149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hlinkClick r:id="rId2" action="ppaction://hlinksldjump"/>
              </a:rPr>
              <a:t>Meet the </a:t>
            </a:r>
            <a:r>
              <a:rPr lang="en-GB" dirty="0" err="1">
                <a:hlinkClick r:id="rId2" action="ppaction://hlinksldjump"/>
              </a:rPr>
              <a:t>SENCo</a:t>
            </a:r>
            <a:r>
              <a:rPr lang="en-GB" dirty="0">
                <a:hlinkClick r:id="rId2" action="ppaction://hlinksldjump"/>
              </a:rPr>
              <a:t>!</a:t>
            </a:r>
            <a:endParaRPr lang="en-GB" dirty="0"/>
          </a:p>
        </p:txBody>
      </p:sp>
      <p:sp>
        <p:nvSpPr>
          <p:cNvPr id="3" name="Content Placeholder 2"/>
          <p:cNvSpPr>
            <a:spLocks noGrp="1"/>
          </p:cNvSpPr>
          <p:nvPr>
            <p:ph idx="1"/>
          </p:nvPr>
        </p:nvSpPr>
        <p:spPr>
          <a:xfrm>
            <a:off x="457200" y="1752601"/>
            <a:ext cx="8229600" cy="1371600"/>
          </a:xfrm>
        </p:spPr>
        <p:txBody>
          <a:bodyPr/>
          <a:lstStyle/>
          <a:p>
            <a:r>
              <a:rPr lang="en-GB" dirty="0"/>
              <a:t>Mrs Sheila Boneham-Hill is the school’s SENCO and she can be contacted via the school office. </a:t>
            </a:r>
          </a:p>
          <a:p>
            <a:endParaRPr lang="en-GB" dirty="0"/>
          </a:p>
        </p:txBody>
      </p:sp>
    </p:spTree>
    <p:extLst>
      <p:ext uri="{BB962C8B-B14F-4D97-AF65-F5344CB8AC3E}">
        <p14:creationId xmlns:p14="http://schemas.microsoft.com/office/powerpoint/2010/main" val="2421703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7578"/>
            <a:ext cx="8229600" cy="1143000"/>
          </a:xfrm>
        </p:spPr>
        <p:txBody>
          <a:bodyPr>
            <a:noAutofit/>
          </a:bodyPr>
          <a:lstStyle/>
          <a:p>
            <a:r>
              <a:rPr lang="en-GB" sz="3800" dirty="0">
                <a:hlinkClick r:id="rId2" action="ppaction://hlinksldjump"/>
              </a:rPr>
              <a:t>What training have staff at this school had to be able to support my child?</a:t>
            </a:r>
            <a:endParaRPr lang="en-GB" sz="3800" dirty="0"/>
          </a:p>
        </p:txBody>
      </p:sp>
      <p:sp>
        <p:nvSpPr>
          <p:cNvPr id="3" name="Content Placeholder 2"/>
          <p:cNvSpPr>
            <a:spLocks noGrp="1"/>
          </p:cNvSpPr>
          <p:nvPr>
            <p:ph idx="1"/>
          </p:nvPr>
        </p:nvSpPr>
        <p:spPr>
          <a:xfrm>
            <a:off x="38100" y="1395436"/>
            <a:ext cx="8915400" cy="5462563"/>
          </a:xfrm>
        </p:spPr>
        <p:txBody>
          <a:bodyPr>
            <a:normAutofit fontScale="25000" lnSpcReduction="20000"/>
          </a:bodyPr>
          <a:lstStyle/>
          <a:p>
            <a:pPr marL="0" indent="0">
              <a:buNone/>
            </a:pPr>
            <a:r>
              <a:rPr lang="en-GB" sz="6400" dirty="0"/>
              <a:t>A range of training has taken place as a whole school and as individuals.  We work closely with specialist services who train, guide and advise us, so that we deliver the best support for a child with SEND.  </a:t>
            </a:r>
          </a:p>
          <a:p>
            <a:pPr marL="0" indent="0">
              <a:buNone/>
            </a:pPr>
            <a:r>
              <a:rPr lang="en-GB" sz="8000" b="1" dirty="0"/>
              <a:t>During 2022-23, the following training has taken place:</a:t>
            </a:r>
            <a:endParaRPr lang="en-GB" sz="6400" dirty="0">
              <a:solidFill>
                <a:srgbClr val="000000"/>
              </a:solidFill>
              <a:effectLst/>
              <a:latin typeface="Calibri" panose="020F0502020204030204" pitchFamily="34" charset="0"/>
              <a:ea typeface="Calibri" panose="020F0502020204030204" pitchFamily="34" charset="0"/>
            </a:endParaRPr>
          </a:p>
          <a:p>
            <a:pPr marL="1193800" marR="6350" indent="-857250">
              <a:lnSpc>
                <a:spcPct val="120000"/>
              </a:lnSpc>
              <a:spcAft>
                <a:spcPts val="0"/>
              </a:spcAft>
              <a:buFont typeface="Wingdings" panose="05000000000000000000" pitchFamily="2" charset="2"/>
              <a:buChar char="§"/>
            </a:pPr>
            <a:r>
              <a:rPr lang="en-GB" sz="6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Safeguarding training for all staff – Safeguarding and Child Protection</a:t>
            </a:r>
            <a:endParaRPr lang="en-GB" sz="6800" dirty="0">
              <a:solidFill>
                <a:srgbClr val="000000"/>
              </a:solidFill>
              <a:effectLst/>
              <a:latin typeface="Calibri" panose="020F0502020204030204" pitchFamily="34" charset="0"/>
              <a:ea typeface="Calibri" panose="020F0502020204030204" pitchFamily="34" charset="0"/>
            </a:endParaRPr>
          </a:p>
          <a:p>
            <a:pPr marL="1193800" marR="6350" indent="-857250">
              <a:lnSpc>
                <a:spcPct val="120000"/>
              </a:lnSpc>
              <a:spcAft>
                <a:spcPts val="0"/>
              </a:spcAft>
              <a:buFont typeface="Wingdings" panose="05000000000000000000" pitchFamily="2" charset="2"/>
              <a:buChar char="§"/>
            </a:pPr>
            <a:r>
              <a:rPr lang="en-GB" sz="6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Designated Person for Safeguarding </a:t>
            </a:r>
            <a:endParaRPr lang="en-GB" sz="6800" dirty="0">
              <a:solidFill>
                <a:srgbClr val="000000"/>
              </a:solidFill>
              <a:effectLst/>
              <a:latin typeface="Calibri" panose="020F0502020204030204" pitchFamily="34" charset="0"/>
              <a:ea typeface="Calibri" panose="020F0502020204030204" pitchFamily="34" charset="0"/>
            </a:endParaRPr>
          </a:p>
          <a:p>
            <a:pPr marL="1193800" marR="6350" indent="-857250">
              <a:lnSpc>
                <a:spcPct val="120000"/>
              </a:lnSpc>
              <a:spcAft>
                <a:spcPts val="0"/>
              </a:spcAft>
              <a:buFont typeface="Wingdings" panose="05000000000000000000" pitchFamily="2" charset="2"/>
              <a:buChar char="§"/>
            </a:pPr>
            <a:r>
              <a:rPr lang="en-GB" sz="6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GDPR</a:t>
            </a:r>
            <a:endParaRPr lang="en-GB" sz="6800" dirty="0">
              <a:solidFill>
                <a:srgbClr val="000000"/>
              </a:solidFill>
              <a:effectLst/>
              <a:latin typeface="Calibri" panose="020F0502020204030204" pitchFamily="34" charset="0"/>
              <a:ea typeface="Calibri" panose="020F0502020204030204" pitchFamily="34" charset="0"/>
            </a:endParaRPr>
          </a:p>
          <a:p>
            <a:pPr marL="1193800" marR="6350" indent="-857250">
              <a:lnSpc>
                <a:spcPct val="120000"/>
              </a:lnSpc>
              <a:spcAft>
                <a:spcPts val="0"/>
              </a:spcAft>
              <a:buFont typeface="Wingdings" panose="05000000000000000000" pitchFamily="2" charset="2"/>
              <a:buChar char="§"/>
            </a:pPr>
            <a:r>
              <a:rPr lang="en-GB" sz="6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E-Safety awareness</a:t>
            </a:r>
            <a:endParaRPr lang="en-GB" sz="6800" dirty="0">
              <a:solidFill>
                <a:srgbClr val="000000"/>
              </a:solidFill>
              <a:effectLst/>
              <a:latin typeface="Calibri" panose="020F0502020204030204" pitchFamily="34" charset="0"/>
              <a:ea typeface="Calibri" panose="020F0502020204030204" pitchFamily="34" charset="0"/>
            </a:endParaRPr>
          </a:p>
          <a:p>
            <a:pPr marL="1193800" marR="6350" indent="-857250">
              <a:lnSpc>
                <a:spcPct val="120000"/>
              </a:lnSpc>
              <a:spcAft>
                <a:spcPts val="0"/>
              </a:spcAft>
              <a:buFont typeface="Wingdings" panose="05000000000000000000" pitchFamily="2" charset="2"/>
              <a:buChar char="§"/>
            </a:pPr>
            <a:r>
              <a:rPr lang="en-GB" sz="6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Contextual Safeguarding</a:t>
            </a:r>
            <a:endParaRPr lang="en-GB" sz="6800" dirty="0">
              <a:solidFill>
                <a:srgbClr val="000000"/>
              </a:solidFill>
              <a:effectLst/>
              <a:latin typeface="Calibri" panose="020F0502020204030204" pitchFamily="34" charset="0"/>
              <a:ea typeface="Calibri" panose="020F0502020204030204" pitchFamily="34" charset="0"/>
            </a:endParaRPr>
          </a:p>
          <a:p>
            <a:pPr marL="1193800" marR="6350" indent="-857250">
              <a:lnSpc>
                <a:spcPct val="120000"/>
              </a:lnSpc>
              <a:spcAft>
                <a:spcPts val="0"/>
              </a:spcAft>
              <a:buFont typeface="Wingdings" panose="05000000000000000000" pitchFamily="2" charset="2"/>
              <a:buChar char="§"/>
            </a:pPr>
            <a:r>
              <a:rPr lang="en-GB" sz="6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CRB (previously known as MAPA) training</a:t>
            </a:r>
            <a:endParaRPr lang="en-GB" sz="6800" dirty="0">
              <a:solidFill>
                <a:srgbClr val="000000"/>
              </a:solidFill>
              <a:effectLst/>
              <a:latin typeface="Calibri" panose="020F0502020204030204" pitchFamily="34" charset="0"/>
              <a:ea typeface="Calibri" panose="020F0502020204030204" pitchFamily="34" charset="0"/>
            </a:endParaRPr>
          </a:p>
          <a:p>
            <a:pPr marL="1193800" marR="6350" indent="-857250">
              <a:lnSpc>
                <a:spcPct val="120000"/>
              </a:lnSpc>
              <a:spcAft>
                <a:spcPts val="0"/>
              </a:spcAft>
              <a:buFont typeface="Wingdings" panose="05000000000000000000" pitchFamily="2" charset="2"/>
              <a:buChar char="§"/>
            </a:pPr>
            <a:r>
              <a:rPr lang="en-GB" sz="6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EAL Network termly meetings</a:t>
            </a:r>
            <a:endParaRPr lang="en-GB" sz="6800" dirty="0">
              <a:solidFill>
                <a:srgbClr val="000000"/>
              </a:solidFill>
              <a:effectLst/>
              <a:latin typeface="Calibri" panose="020F0502020204030204" pitchFamily="34" charset="0"/>
              <a:ea typeface="Calibri" panose="020F0502020204030204" pitchFamily="34" charset="0"/>
            </a:endParaRPr>
          </a:p>
          <a:p>
            <a:pPr marL="1193800" marR="6350" indent="-857250">
              <a:lnSpc>
                <a:spcPct val="120000"/>
              </a:lnSpc>
              <a:spcAft>
                <a:spcPts val="0"/>
              </a:spcAft>
              <a:buFont typeface="Wingdings" panose="05000000000000000000" pitchFamily="2" charset="2"/>
              <a:buChar char="§"/>
            </a:pPr>
            <a:r>
              <a:rPr lang="en-GB" sz="6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Safer recruitment</a:t>
            </a:r>
            <a:endParaRPr lang="en-GB" sz="6800" dirty="0">
              <a:solidFill>
                <a:srgbClr val="000000"/>
              </a:solidFill>
              <a:effectLst/>
              <a:latin typeface="Calibri" panose="020F0502020204030204" pitchFamily="34" charset="0"/>
              <a:ea typeface="Calibri" panose="020F0502020204030204" pitchFamily="34" charset="0"/>
            </a:endParaRPr>
          </a:p>
          <a:p>
            <a:pPr marL="1193800" marR="6350" indent="-857250">
              <a:lnSpc>
                <a:spcPct val="120000"/>
              </a:lnSpc>
              <a:spcAft>
                <a:spcPts val="0"/>
              </a:spcAft>
              <a:buFont typeface="Wingdings" panose="05000000000000000000" pitchFamily="2" charset="2"/>
              <a:buChar char="§"/>
            </a:pPr>
            <a:r>
              <a:rPr lang="en-GB" sz="6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Paediatric First Aid</a:t>
            </a:r>
            <a:endParaRPr lang="en-GB" sz="6800" dirty="0">
              <a:solidFill>
                <a:srgbClr val="000000"/>
              </a:solidFill>
              <a:effectLst/>
              <a:latin typeface="Calibri" panose="020F0502020204030204" pitchFamily="34" charset="0"/>
              <a:ea typeface="Calibri" panose="020F0502020204030204" pitchFamily="34" charset="0"/>
            </a:endParaRPr>
          </a:p>
          <a:p>
            <a:pPr marL="1193800" marR="6350" indent="-857250">
              <a:lnSpc>
                <a:spcPct val="120000"/>
              </a:lnSpc>
              <a:spcAft>
                <a:spcPts val="0"/>
              </a:spcAft>
              <a:buFont typeface="Wingdings" panose="05000000000000000000" pitchFamily="2" charset="2"/>
              <a:buChar char="§"/>
            </a:pPr>
            <a:r>
              <a:rPr lang="en-GB" sz="6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 new ELSA TA trained</a:t>
            </a:r>
            <a:endParaRPr lang="en-GB" sz="6800" dirty="0">
              <a:solidFill>
                <a:srgbClr val="000000"/>
              </a:solidFill>
              <a:latin typeface="Calibri" panose="020F0502020204030204" pitchFamily="34" charset="0"/>
              <a:ea typeface="Calibri" panose="020F0502020204030204" pitchFamily="34" charset="0"/>
            </a:endParaRPr>
          </a:p>
          <a:p>
            <a:pPr marL="1193800" marR="6350" indent="-857250">
              <a:lnSpc>
                <a:spcPct val="120000"/>
              </a:lnSpc>
              <a:spcAft>
                <a:spcPts val="0"/>
              </a:spcAft>
              <a:buFont typeface="Wingdings" panose="05000000000000000000" pitchFamily="2" charset="2"/>
              <a:buChar char="§"/>
            </a:pPr>
            <a:r>
              <a:rPr lang="en-GB" sz="6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RWI phonics whole school</a:t>
            </a:r>
            <a:endParaRPr lang="en-GB" sz="6800" dirty="0">
              <a:solidFill>
                <a:srgbClr val="000000"/>
              </a:solidFill>
              <a:latin typeface="Calibri" panose="020F0502020204030204" pitchFamily="34" charset="0"/>
              <a:ea typeface="Calibri" panose="020F0502020204030204" pitchFamily="34" charset="0"/>
            </a:endParaRPr>
          </a:p>
          <a:p>
            <a:pPr marL="1193800" marR="6350" indent="-857250">
              <a:lnSpc>
                <a:spcPct val="120000"/>
              </a:lnSpc>
              <a:spcAft>
                <a:spcPts val="0"/>
              </a:spcAft>
              <a:buFont typeface="Wingdings" panose="05000000000000000000" pitchFamily="2" charset="2"/>
              <a:buChar char="§"/>
            </a:pPr>
            <a:r>
              <a:rPr lang="en-GB" sz="6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Interoception awareness</a:t>
            </a:r>
            <a:endParaRPr lang="en-GB" sz="6800" dirty="0">
              <a:solidFill>
                <a:srgbClr val="000000"/>
              </a:solidFill>
              <a:latin typeface="Calibri" panose="020F0502020204030204" pitchFamily="34" charset="0"/>
              <a:ea typeface="Calibri" panose="020F0502020204030204" pitchFamily="34" charset="0"/>
            </a:endParaRPr>
          </a:p>
          <a:p>
            <a:pPr marL="1193800" marR="6350" indent="-857250">
              <a:lnSpc>
                <a:spcPct val="120000"/>
              </a:lnSpc>
              <a:spcAft>
                <a:spcPts val="0"/>
              </a:spcAft>
              <a:buFont typeface="Wingdings" panose="05000000000000000000" pitchFamily="2" charset="2"/>
              <a:buChar char="§"/>
            </a:pPr>
            <a:r>
              <a:rPr lang="en-GB" sz="6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Zones of Regulation</a:t>
            </a:r>
            <a:endParaRPr lang="en-GB" sz="6800" dirty="0">
              <a:solidFill>
                <a:srgbClr val="000000"/>
              </a:solidFill>
              <a:latin typeface="Calibri" panose="020F0502020204030204" pitchFamily="34" charset="0"/>
              <a:ea typeface="Calibri" panose="020F0502020204030204" pitchFamily="34" charset="0"/>
            </a:endParaRPr>
          </a:p>
          <a:p>
            <a:pPr marL="1193800" marR="6350" indent="-857250">
              <a:lnSpc>
                <a:spcPct val="120000"/>
              </a:lnSpc>
              <a:spcAft>
                <a:spcPts val="0"/>
              </a:spcAft>
              <a:buFont typeface="Wingdings" panose="05000000000000000000" pitchFamily="2" charset="2"/>
              <a:buChar char="§"/>
            </a:pPr>
            <a:r>
              <a:rPr lang="en-GB" sz="6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ADHD awareness </a:t>
            </a:r>
            <a:endParaRPr lang="en-GB" sz="6800" dirty="0">
              <a:solidFill>
                <a:srgbClr val="000000"/>
              </a:solidFill>
              <a:effectLst/>
              <a:latin typeface="Calibri" panose="020F0502020204030204" pitchFamily="34" charset="0"/>
              <a:ea typeface="Calibri" panose="020F0502020204030204" pitchFamily="34" charset="0"/>
            </a:endParaRPr>
          </a:p>
          <a:p>
            <a:pPr marL="0" indent="0">
              <a:buNone/>
            </a:pPr>
            <a:endParaRPr lang="en-GB" sz="8000" b="1" dirty="0"/>
          </a:p>
          <a:p>
            <a:pPr lvl="0"/>
            <a:endParaRPr lang="en-GB" sz="3400" dirty="0"/>
          </a:p>
          <a:p>
            <a:endParaRPr lang="en-GB" dirty="0"/>
          </a:p>
        </p:txBody>
      </p:sp>
    </p:spTree>
    <p:extLst>
      <p:ext uri="{BB962C8B-B14F-4D97-AF65-F5344CB8AC3E}">
        <p14:creationId xmlns:p14="http://schemas.microsoft.com/office/powerpoint/2010/main" val="3193995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B5D042-42D7-0C3D-0C26-A1E9978DE9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FEEA7E-CF75-99F5-F31C-2D764DCA0897}"/>
              </a:ext>
            </a:extLst>
          </p:cNvPr>
          <p:cNvSpPr>
            <a:spLocks noGrp="1"/>
          </p:cNvSpPr>
          <p:nvPr>
            <p:ph type="title"/>
          </p:nvPr>
        </p:nvSpPr>
        <p:spPr>
          <a:xfrm>
            <a:off x="381000" y="257578"/>
            <a:ext cx="8229600" cy="1143000"/>
          </a:xfrm>
        </p:spPr>
        <p:txBody>
          <a:bodyPr>
            <a:noAutofit/>
          </a:bodyPr>
          <a:lstStyle/>
          <a:p>
            <a:r>
              <a:rPr lang="en-GB" sz="3800" dirty="0">
                <a:hlinkClick r:id="rId2" action="ppaction://hlinksldjump"/>
              </a:rPr>
              <a:t>What training have staff at this school had to be able to support my child?</a:t>
            </a:r>
            <a:endParaRPr lang="en-GB" sz="3800" dirty="0"/>
          </a:p>
        </p:txBody>
      </p:sp>
      <p:sp>
        <p:nvSpPr>
          <p:cNvPr id="3" name="Content Placeholder 2">
            <a:extLst>
              <a:ext uri="{FF2B5EF4-FFF2-40B4-BE49-F238E27FC236}">
                <a16:creationId xmlns:a16="http://schemas.microsoft.com/office/drawing/2014/main" id="{F04C70CA-A392-1CEB-5631-81A3785F57B0}"/>
              </a:ext>
            </a:extLst>
          </p:cNvPr>
          <p:cNvSpPr>
            <a:spLocks noGrp="1"/>
          </p:cNvSpPr>
          <p:nvPr>
            <p:ph idx="1"/>
          </p:nvPr>
        </p:nvSpPr>
        <p:spPr>
          <a:xfrm>
            <a:off x="38100" y="1395436"/>
            <a:ext cx="8915400" cy="5462563"/>
          </a:xfrm>
        </p:spPr>
        <p:txBody>
          <a:bodyPr>
            <a:normAutofit fontScale="25000" lnSpcReduction="20000"/>
          </a:bodyPr>
          <a:lstStyle/>
          <a:p>
            <a:pPr marL="0" indent="0">
              <a:buNone/>
            </a:pPr>
            <a:r>
              <a:rPr lang="en-GB" sz="6400" dirty="0"/>
              <a:t>A range of training has taken place as a whole school and as individuals.  We work closely with specialist services who train, guide and advise us, so that we deliver the best support for a child with SEND.  </a:t>
            </a:r>
          </a:p>
          <a:p>
            <a:pPr marL="0" indent="0">
              <a:buNone/>
            </a:pPr>
            <a:r>
              <a:rPr lang="en-GB" sz="8000" b="1" dirty="0"/>
              <a:t>Training to take place this academic year (2023-24) includes:</a:t>
            </a:r>
          </a:p>
          <a:p>
            <a:pPr>
              <a:lnSpc>
                <a:spcPct val="150000"/>
              </a:lnSpc>
            </a:pPr>
            <a:r>
              <a:rPr lang="en-GB" sz="7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Making sense of Autism</a:t>
            </a:r>
            <a:endParaRPr lang="en-GB" sz="7200" dirty="0">
              <a:solidFill>
                <a:srgbClr val="000000"/>
              </a:solidFill>
              <a:effectLst/>
              <a:latin typeface="Calibri" panose="020F0502020204030204" pitchFamily="34" charset="0"/>
              <a:ea typeface="Calibri" panose="020F0502020204030204" pitchFamily="34" charset="0"/>
            </a:endParaRPr>
          </a:p>
          <a:p>
            <a:pPr>
              <a:lnSpc>
                <a:spcPct val="150000"/>
              </a:lnSpc>
            </a:pPr>
            <a:r>
              <a:rPr lang="en-GB" sz="7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Interoception </a:t>
            </a:r>
            <a:endParaRPr lang="en-GB" sz="7200" dirty="0">
              <a:solidFill>
                <a:srgbClr val="000000"/>
              </a:solidFill>
              <a:effectLst/>
              <a:latin typeface="Calibri" panose="020F0502020204030204" pitchFamily="34" charset="0"/>
              <a:ea typeface="Calibri" panose="020F0502020204030204" pitchFamily="34" charset="0"/>
            </a:endParaRPr>
          </a:p>
          <a:p>
            <a:pPr>
              <a:lnSpc>
                <a:spcPct val="150000"/>
              </a:lnSpc>
            </a:pPr>
            <a:r>
              <a:rPr lang="en-GB" sz="7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Safeguarding training for all staff – Keeping children safe in Education 2023</a:t>
            </a:r>
            <a:endParaRPr lang="en-GB" sz="7200" dirty="0">
              <a:solidFill>
                <a:srgbClr val="000000"/>
              </a:solidFill>
              <a:effectLst/>
              <a:latin typeface="Calibri" panose="020F0502020204030204" pitchFamily="34" charset="0"/>
              <a:ea typeface="Calibri" panose="020F0502020204030204" pitchFamily="34" charset="0"/>
            </a:endParaRPr>
          </a:p>
          <a:p>
            <a:pPr>
              <a:lnSpc>
                <a:spcPct val="150000"/>
              </a:lnSpc>
            </a:pPr>
            <a:r>
              <a:rPr lang="en-GB" sz="7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Safeguarding training for all staff – Safeguarding and Child Protection</a:t>
            </a:r>
            <a:endParaRPr lang="en-GB" sz="7200" dirty="0">
              <a:solidFill>
                <a:srgbClr val="000000"/>
              </a:solidFill>
              <a:effectLst/>
              <a:latin typeface="Calibri" panose="020F0502020204030204" pitchFamily="34" charset="0"/>
              <a:ea typeface="Calibri" panose="020F0502020204030204" pitchFamily="34" charset="0"/>
            </a:endParaRPr>
          </a:p>
          <a:p>
            <a:pPr>
              <a:lnSpc>
                <a:spcPct val="150000"/>
              </a:lnSpc>
            </a:pPr>
            <a:r>
              <a:rPr lang="en-GB" sz="7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GDPR</a:t>
            </a:r>
            <a:endParaRPr lang="en-GB" sz="7200" dirty="0">
              <a:solidFill>
                <a:srgbClr val="000000"/>
              </a:solidFill>
              <a:effectLst/>
              <a:latin typeface="Calibri" panose="020F0502020204030204" pitchFamily="34" charset="0"/>
              <a:ea typeface="Calibri" panose="020F0502020204030204" pitchFamily="34" charset="0"/>
            </a:endParaRPr>
          </a:p>
          <a:p>
            <a:pPr>
              <a:lnSpc>
                <a:spcPct val="150000"/>
              </a:lnSpc>
            </a:pPr>
            <a:r>
              <a:rPr lang="en-GB" sz="7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Designated Person for Safeguarding</a:t>
            </a:r>
            <a:endParaRPr lang="en-GB" sz="7200" dirty="0">
              <a:solidFill>
                <a:srgbClr val="000000"/>
              </a:solidFill>
              <a:effectLst/>
              <a:latin typeface="Calibri" panose="020F0502020204030204" pitchFamily="34" charset="0"/>
              <a:ea typeface="Calibri" panose="020F0502020204030204" pitchFamily="34" charset="0"/>
            </a:endParaRPr>
          </a:p>
          <a:p>
            <a:pPr>
              <a:lnSpc>
                <a:spcPct val="150000"/>
              </a:lnSpc>
            </a:pPr>
            <a:r>
              <a:rPr lang="en-GB" sz="7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E-Safety awareness</a:t>
            </a:r>
            <a:endParaRPr lang="en-GB" sz="7200" dirty="0">
              <a:solidFill>
                <a:srgbClr val="000000"/>
              </a:solidFill>
              <a:effectLst/>
              <a:latin typeface="Calibri" panose="020F0502020204030204" pitchFamily="34" charset="0"/>
              <a:ea typeface="Calibri" panose="020F0502020204030204" pitchFamily="34" charset="0"/>
            </a:endParaRPr>
          </a:p>
          <a:p>
            <a:pPr>
              <a:lnSpc>
                <a:spcPct val="150000"/>
              </a:lnSpc>
            </a:pPr>
            <a:r>
              <a:rPr lang="en-GB" sz="7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Equality and diversity</a:t>
            </a:r>
            <a:endParaRPr lang="en-GB" sz="7200" dirty="0">
              <a:solidFill>
                <a:srgbClr val="000000"/>
              </a:solidFill>
              <a:effectLst/>
              <a:latin typeface="Calibri" panose="020F0502020204030204" pitchFamily="34" charset="0"/>
              <a:ea typeface="Calibri" panose="020F0502020204030204" pitchFamily="34" charset="0"/>
            </a:endParaRPr>
          </a:p>
          <a:p>
            <a:pPr>
              <a:lnSpc>
                <a:spcPct val="150000"/>
              </a:lnSpc>
            </a:pPr>
            <a:r>
              <a:rPr lang="en-GB" sz="7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Safer recruitment</a:t>
            </a:r>
            <a:endParaRPr lang="en-GB" sz="7200" dirty="0">
              <a:solidFill>
                <a:srgbClr val="000000"/>
              </a:solidFill>
              <a:effectLst/>
              <a:latin typeface="Calibri" panose="020F0502020204030204" pitchFamily="34" charset="0"/>
              <a:ea typeface="Calibri" panose="020F0502020204030204" pitchFamily="34" charset="0"/>
            </a:endParaRPr>
          </a:p>
          <a:p>
            <a:pPr>
              <a:lnSpc>
                <a:spcPct val="150000"/>
              </a:lnSpc>
            </a:pPr>
            <a:r>
              <a:rPr lang="en-GB" sz="7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Phonics – WRI</a:t>
            </a:r>
            <a:endParaRPr lang="en-GB" sz="7200" dirty="0">
              <a:solidFill>
                <a:srgbClr val="000000"/>
              </a:solidFill>
              <a:effectLst/>
              <a:latin typeface="Calibri" panose="020F0502020204030204" pitchFamily="34" charset="0"/>
              <a:ea typeface="Calibri" panose="020F0502020204030204" pitchFamily="34" charset="0"/>
            </a:endParaRPr>
          </a:p>
          <a:p>
            <a:pPr>
              <a:lnSpc>
                <a:spcPct val="150000"/>
              </a:lnSpc>
            </a:pPr>
            <a:r>
              <a:rPr lang="en-GB" sz="7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Dyslexia Tool Kit (NCC)</a:t>
            </a:r>
            <a:endParaRPr lang="en-GB" sz="7200" dirty="0">
              <a:solidFill>
                <a:srgbClr val="000000"/>
              </a:solidFill>
              <a:effectLst/>
              <a:latin typeface="Calibri" panose="020F0502020204030204" pitchFamily="34" charset="0"/>
              <a:ea typeface="Calibri" panose="020F0502020204030204" pitchFamily="34" charset="0"/>
            </a:endParaRPr>
          </a:p>
          <a:p>
            <a:pPr lvl="0"/>
            <a:endParaRPr lang="en-GB" sz="3400" dirty="0"/>
          </a:p>
          <a:p>
            <a:endParaRPr lang="en-GB" dirty="0"/>
          </a:p>
        </p:txBody>
      </p:sp>
    </p:spTree>
    <p:extLst>
      <p:ext uri="{BB962C8B-B14F-4D97-AF65-F5344CB8AC3E}">
        <p14:creationId xmlns:p14="http://schemas.microsoft.com/office/powerpoint/2010/main" val="1574129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hlinkClick r:id="rId2" action="ppaction://hlinksldjump"/>
              </a:rPr>
              <a:t>What specialist services and expertise are available to this school…. Who can help us?</a:t>
            </a:r>
            <a:endParaRPr lang="en-GB" sz="3600" dirty="0"/>
          </a:p>
        </p:txBody>
      </p:sp>
      <p:sp>
        <p:nvSpPr>
          <p:cNvPr id="3" name="Content Placeholder 2"/>
          <p:cNvSpPr>
            <a:spLocks noGrp="1"/>
          </p:cNvSpPr>
          <p:nvPr>
            <p:ph idx="1"/>
          </p:nvPr>
        </p:nvSpPr>
        <p:spPr>
          <a:xfrm>
            <a:off x="228600" y="1417638"/>
            <a:ext cx="8763000" cy="4906962"/>
          </a:xfrm>
        </p:spPr>
        <p:txBody>
          <a:bodyPr>
            <a:noAutofit/>
          </a:bodyPr>
          <a:lstStyle/>
          <a:p>
            <a:pPr marL="0" indent="0">
              <a:buNone/>
            </a:pPr>
            <a:r>
              <a:rPr lang="en-GB" sz="1600" dirty="0"/>
              <a:t>Currently being accessed:</a:t>
            </a:r>
          </a:p>
          <a:p>
            <a:pPr marL="342900" lvl="0" indent="-342900">
              <a:buFont typeface="Symbol" panose="05050102010706020507" pitchFamily="18" charset="2"/>
              <a:buChar char=""/>
            </a:pP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Schools and Family Services (accessed through the family Springboard process)</a:t>
            </a:r>
            <a:endParaRPr lang="en-GB" sz="1600" dirty="0">
              <a:solidFill>
                <a:srgbClr val="000000"/>
              </a:solidFill>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SFSS C and I Team</a:t>
            </a:r>
            <a:endParaRPr lang="en-GB" sz="1600" dirty="0">
              <a:solidFill>
                <a:srgbClr val="000000"/>
              </a:solidFill>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SFSS S and  P Team (sight and hearing)</a:t>
            </a:r>
            <a:endParaRPr lang="en-GB" sz="1600" dirty="0">
              <a:solidFill>
                <a:srgbClr val="000000"/>
              </a:solidFill>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Educational Psychology Service (accessed through the family Springboard process)</a:t>
            </a:r>
            <a:endParaRPr lang="en-GB" sz="1600" dirty="0">
              <a:solidFill>
                <a:srgbClr val="000000"/>
              </a:solidFill>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Physical Disability Specialist Services (PDSS)</a:t>
            </a:r>
            <a:endParaRPr lang="en-GB" sz="1600" dirty="0">
              <a:solidFill>
                <a:srgbClr val="000000"/>
              </a:solidFill>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Occupational Therapy</a:t>
            </a:r>
            <a:endParaRPr lang="en-GB" sz="1600" dirty="0">
              <a:solidFill>
                <a:srgbClr val="000000"/>
              </a:solidFill>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Speech and Language Therapy (SALT)</a:t>
            </a:r>
            <a:endParaRPr lang="en-GB" sz="1600" dirty="0">
              <a:solidFill>
                <a:srgbClr val="000000"/>
              </a:solidFill>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Physiotherapy</a:t>
            </a:r>
            <a:endParaRPr lang="en-GB" sz="1600" dirty="0">
              <a:solidFill>
                <a:srgbClr val="000000"/>
              </a:solidFill>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CAHMS – Emotional Health and Well-being Service</a:t>
            </a:r>
            <a:endParaRPr lang="en-GB" sz="1600" dirty="0">
              <a:solidFill>
                <a:srgbClr val="000000"/>
              </a:solidFill>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Healthy Families Team</a:t>
            </a:r>
            <a:endParaRPr lang="en-GB" sz="1600" dirty="0">
              <a:solidFill>
                <a:srgbClr val="000000"/>
              </a:solidFill>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SBAP</a:t>
            </a:r>
            <a:endParaRPr lang="en-GB" sz="1600" dirty="0">
              <a:solidFill>
                <a:srgbClr val="000000"/>
              </a:solidFill>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Social Services </a:t>
            </a:r>
            <a:endParaRPr lang="en-GB" sz="1600" dirty="0">
              <a:solidFill>
                <a:srgbClr val="000000"/>
              </a:solidFill>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Small Steps Service</a:t>
            </a:r>
            <a:endParaRPr lang="en-GB" sz="1600" dirty="0">
              <a:solidFill>
                <a:srgbClr val="000000"/>
              </a:solidFill>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Community Paediatricians</a:t>
            </a:r>
            <a:endParaRPr lang="en-GB" sz="1600" dirty="0"/>
          </a:p>
          <a:p>
            <a:pPr marL="0" indent="0">
              <a:buNone/>
            </a:pPr>
            <a:r>
              <a:rPr lang="en-GB" sz="1600" dirty="0"/>
              <a:t>The school has access to a range of agencies through the Family Springboard process</a:t>
            </a:r>
          </a:p>
          <a:p>
            <a:pPr marL="0" indent="0">
              <a:buNone/>
            </a:pPr>
            <a:r>
              <a:rPr lang="en-GB" sz="1600" dirty="0"/>
              <a:t>Signposting to these organisations and services is mainly organised by the SENCO who work closely with other organisations, including the Healthy Families Team. </a:t>
            </a:r>
          </a:p>
        </p:txBody>
      </p:sp>
    </p:spTree>
    <p:extLst>
      <p:ext uri="{BB962C8B-B14F-4D97-AF65-F5344CB8AC3E}">
        <p14:creationId xmlns:p14="http://schemas.microsoft.com/office/powerpoint/2010/main" val="138172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2" action="ppaction://hlinksldjump"/>
              </a:rPr>
              <a:t>How accessible is the environment at this school?</a:t>
            </a:r>
            <a:endParaRPr lang="en-GB" dirty="0"/>
          </a:p>
        </p:txBody>
      </p:sp>
      <p:sp>
        <p:nvSpPr>
          <p:cNvPr id="3" name="Content Placeholder 2"/>
          <p:cNvSpPr>
            <a:spLocks noGrp="1"/>
          </p:cNvSpPr>
          <p:nvPr>
            <p:ph idx="1"/>
          </p:nvPr>
        </p:nvSpPr>
        <p:spPr/>
        <p:txBody>
          <a:bodyPr/>
          <a:lstStyle/>
          <a:p>
            <a:pPr marL="0" indent="0">
              <a:buNone/>
            </a:pPr>
            <a:r>
              <a:rPr lang="en-GB" dirty="0"/>
              <a:t>Part of the school budget is allocated to equipment and facilities to support pupils with special educational needs.  The school is fully wheelchair accessible.  </a:t>
            </a:r>
          </a:p>
          <a:p>
            <a:pPr marL="0" indent="0">
              <a:buNone/>
            </a:pPr>
            <a:endParaRPr lang="en-GB" dirty="0"/>
          </a:p>
          <a:p>
            <a:pPr marL="0" indent="0">
              <a:buNone/>
            </a:pPr>
            <a:r>
              <a:rPr lang="en-GB" dirty="0"/>
              <a:t>Specialist equipment is accessed through the Physical Disability Specialist and Occupational Health Services.</a:t>
            </a:r>
          </a:p>
          <a:p>
            <a:endParaRPr lang="en-GB" dirty="0"/>
          </a:p>
        </p:txBody>
      </p:sp>
    </p:spTree>
    <p:extLst>
      <p:ext uri="{BB962C8B-B14F-4D97-AF65-F5344CB8AC3E}">
        <p14:creationId xmlns:p14="http://schemas.microsoft.com/office/powerpoint/2010/main" val="2319754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2" action="ppaction://hlinksldjump"/>
              </a:rPr>
              <a:t>How can I be involved in my child’s education? How will I know what’s happening?</a:t>
            </a:r>
            <a:endParaRPr lang="en-GB" dirty="0"/>
          </a:p>
        </p:txBody>
      </p:sp>
      <p:sp>
        <p:nvSpPr>
          <p:cNvPr id="3" name="Content Placeholder 2"/>
          <p:cNvSpPr>
            <a:spLocks noGrp="1"/>
          </p:cNvSpPr>
          <p:nvPr>
            <p:ph idx="1"/>
          </p:nvPr>
        </p:nvSpPr>
        <p:spPr>
          <a:xfrm>
            <a:off x="457200" y="1828800"/>
            <a:ext cx="8229600" cy="4525963"/>
          </a:xfrm>
        </p:spPr>
        <p:txBody>
          <a:bodyPr>
            <a:normAutofit/>
          </a:bodyPr>
          <a:lstStyle/>
          <a:p>
            <a:pPr marL="0" indent="0">
              <a:buNone/>
            </a:pPr>
            <a:r>
              <a:rPr lang="en-GB" dirty="0"/>
              <a:t>At Holy Trinity Academy, we recognise the vital and pivotal role that parents play in the education of their children and we strive to work in partnership.  Parents are invited to their child’s termly review, to discuss their provision, progress, targets and outcomes.</a:t>
            </a:r>
          </a:p>
          <a:p>
            <a:pPr marL="0" indent="0">
              <a:buNone/>
            </a:pPr>
            <a:endParaRPr lang="en-GB" dirty="0"/>
          </a:p>
          <a:p>
            <a:endParaRPr lang="en-GB" dirty="0"/>
          </a:p>
        </p:txBody>
      </p:sp>
    </p:spTree>
    <p:extLst>
      <p:ext uri="{BB962C8B-B14F-4D97-AF65-F5344CB8AC3E}">
        <p14:creationId xmlns:p14="http://schemas.microsoft.com/office/powerpoint/2010/main" val="24674246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2" action="ppaction://hlinksldjump"/>
              </a:rPr>
              <a:t>How will my child be </a:t>
            </a:r>
            <a:br>
              <a:rPr lang="en-GB" dirty="0">
                <a:hlinkClick r:id="rId2" action="ppaction://hlinksldjump"/>
              </a:rPr>
            </a:br>
            <a:r>
              <a:rPr lang="en-GB" dirty="0">
                <a:hlinkClick r:id="rId2" action="ppaction://hlinksldjump"/>
              </a:rPr>
              <a:t>involved in their education?</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dirty="0"/>
              <a:t>Regular daily discussions take place between pupils and their class teacher and teaching assistant.</a:t>
            </a:r>
          </a:p>
          <a:p>
            <a:pPr marL="0" indent="0">
              <a:buNone/>
            </a:pPr>
            <a:r>
              <a:rPr lang="en-GB" dirty="0"/>
              <a:t> </a:t>
            </a:r>
          </a:p>
          <a:p>
            <a:pPr marL="0" indent="0">
              <a:buNone/>
            </a:pPr>
            <a:r>
              <a:rPr lang="en-GB" dirty="0"/>
              <a:t>Prior to a review meeting with parents, children will be invited to discuss what has worked well for them and how they feel about their education. Depending on the age and need of the pupil, this will be recorded in different ways.</a:t>
            </a:r>
          </a:p>
          <a:p>
            <a:endParaRPr lang="en-GB" dirty="0"/>
          </a:p>
        </p:txBody>
      </p:sp>
    </p:spTree>
    <p:extLst>
      <p:ext uri="{BB962C8B-B14F-4D97-AF65-F5344CB8AC3E}">
        <p14:creationId xmlns:p14="http://schemas.microsoft.com/office/powerpoint/2010/main" val="24525093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hlinkClick r:id="rId2" action="ppaction://hlinksldjump"/>
              </a:rPr>
              <a:t>Meet the SEN Governor!</a:t>
            </a:r>
            <a:endParaRPr lang="en-GB" dirty="0"/>
          </a:p>
        </p:txBody>
      </p:sp>
      <p:sp>
        <p:nvSpPr>
          <p:cNvPr id="3" name="Content Placeholder 2"/>
          <p:cNvSpPr>
            <a:spLocks noGrp="1"/>
          </p:cNvSpPr>
          <p:nvPr>
            <p:ph idx="1"/>
          </p:nvPr>
        </p:nvSpPr>
        <p:spPr/>
        <p:txBody>
          <a:bodyPr/>
          <a:lstStyle/>
          <a:p>
            <a:r>
              <a:rPr lang="en-GB" dirty="0"/>
              <a:t>Mr Robert Beall is the school’s SEND Governor and he can be contacted via the school office. </a:t>
            </a:r>
          </a:p>
          <a:p>
            <a:endParaRPr lang="en-GB" dirty="0"/>
          </a:p>
        </p:txBody>
      </p:sp>
    </p:spTree>
    <p:extLst>
      <p:ext uri="{BB962C8B-B14F-4D97-AF65-F5344CB8AC3E}">
        <p14:creationId xmlns:p14="http://schemas.microsoft.com/office/powerpoint/2010/main" val="1989962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081" y="152400"/>
            <a:ext cx="8229600" cy="1143000"/>
          </a:xfrm>
          <a:solidFill>
            <a:schemeClr val="bg1"/>
          </a:solidFill>
        </p:spPr>
        <p:txBody>
          <a:bodyPr>
            <a:normAutofit fontScale="90000"/>
          </a:bodyPr>
          <a:lstStyle/>
          <a:p>
            <a:r>
              <a:rPr lang="en-GB" dirty="0">
                <a:ln w="0"/>
                <a:effectLst>
                  <a:outerShdw blurRad="38100" dist="19050" dir="2700000" algn="tl" rotWithShape="0">
                    <a:schemeClr val="dk1">
                      <a:alpha val="40000"/>
                    </a:schemeClr>
                  </a:outerShdw>
                </a:effectLst>
                <a:hlinkClick r:id="rId2" action="ppaction://hlinksldjump"/>
              </a:rPr>
              <a:t>How does this school help pupils starting school and moving on?</a:t>
            </a:r>
            <a:endParaRPr lang="en-GB" dirty="0">
              <a:ln w="0"/>
              <a:effectLst>
                <a:outerShdw blurRad="38100" dist="19050" dir="2700000" algn="tl" rotWithShape="0">
                  <a:schemeClr val="dk1">
                    <a:alpha val="40000"/>
                  </a:schemeClr>
                </a:outerShdw>
              </a:effectLst>
            </a:endParaRPr>
          </a:p>
        </p:txBody>
      </p:sp>
      <p:sp>
        <p:nvSpPr>
          <p:cNvPr id="3" name="Content Placeholder 2"/>
          <p:cNvSpPr>
            <a:spLocks noGrp="1"/>
          </p:cNvSpPr>
          <p:nvPr>
            <p:ph idx="1"/>
          </p:nvPr>
        </p:nvSpPr>
        <p:spPr/>
        <p:txBody>
          <a:bodyPr>
            <a:normAutofit fontScale="25000" lnSpcReduction="20000"/>
          </a:bodyPr>
          <a:lstStyle/>
          <a:p>
            <a:pPr marL="0" indent="0">
              <a:buNone/>
            </a:pPr>
            <a:r>
              <a:rPr lang="en-GB" sz="7200" dirty="0"/>
              <a:t>The admission arrangements for </a:t>
            </a:r>
            <a:r>
              <a:rPr lang="en-GB" sz="7200" i="1" dirty="0"/>
              <a:t>all</a:t>
            </a:r>
            <a:r>
              <a:rPr lang="en-GB" sz="7200" dirty="0"/>
              <a:t> pupils are in accordance with national legislation, including the Equality Act 2010</a:t>
            </a:r>
            <a:r>
              <a:rPr lang="en-GB" sz="7200" i="1" dirty="0"/>
              <a:t>. </a:t>
            </a:r>
            <a:r>
              <a:rPr lang="en-GB" sz="7200" dirty="0"/>
              <a:t>This includes children with any level of SEND; those with Education, Health and Care Plans and those without.  See Admissions policy for more information.</a:t>
            </a:r>
          </a:p>
          <a:p>
            <a:pPr marL="0" indent="0">
              <a:buNone/>
            </a:pPr>
            <a:endParaRPr lang="en-GB" sz="7200" dirty="0"/>
          </a:p>
          <a:p>
            <a:pPr marL="0" indent="0">
              <a:buNone/>
            </a:pPr>
            <a:r>
              <a:rPr lang="en-GB" sz="7200" dirty="0"/>
              <a:t>Robust transition arrangements are in place to ensure a smooth transition. Teachers meet to share academic and well-being information with the new class teacher.  The children all have an opportunity to meet their new teacher and to be in their new classroom during the planned transition sessions in the Summer term.  Additional transition arrangements may be in place for identified pupils.</a:t>
            </a:r>
          </a:p>
          <a:p>
            <a:pPr marL="0" indent="0">
              <a:buNone/>
            </a:pPr>
            <a:endParaRPr lang="en-GB" sz="7200" dirty="0"/>
          </a:p>
          <a:p>
            <a:pPr marL="0" indent="0">
              <a:buNone/>
            </a:pPr>
            <a:r>
              <a:rPr lang="en-GB" sz="7200" dirty="0"/>
              <a:t>Transition to Secondary School is carefully planned and personalised through close liaison with the Secondary SENCO and is tailored to meet an individual’s specific needs.  </a:t>
            </a:r>
          </a:p>
          <a:p>
            <a:pPr marL="0" indent="0">
              <a:buNone/>
            </a:pPr>
            <a:endParaRPr lang="en-GB" sz="7200" dirty="0"/>
          </a:p>
          <a:p>
            <a:pPr marL="0" indent="0">
              <a:buNone/>
            </a:pPr>
            <a:r>
              <a:rPr lang="en-GB" sz="7200" dirty="0"/>
              <a:t>Our ethos is to provide pupils with life-skills from the moment their education begins. These are taught discreetly through our curriculum, rewards, roles and responsibilities.</a:t>
            </a:r>
          </a:p>
          <a:p>
            <a:pPr marL="0" indent="0">
              <a:buNone/>
            </a:pPr>
            <a:endParaRPr lang="en-GB" sz="6200" dirty="0"/>
          </a:p>
          <a:p>
            <a:endParaRPr lang="en-GB" dirty="0"/>
          </a:p>
        </p:txBody>
      </p:sp>
    </p:spTree>
    <p:extLst>
      <p:ext uri="{BB962C8B-B14F-4D97-AF65-F5344CB8AC3E}">
        <p14:creationId xmlns:p14="http://schemas.microsoft.com/office/powerpoint/2010/main" val="822090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247547096"/>
              </p:ext>
            </p:extLst>
          </p:nvPr>
        </p:nvGraphicFramePr>
        <p:xfrm>
          <a:off x="1600200" y="457200"/>
          <a:ext cx="6096000" cy="4831080"/>
        </p:xfrm>
        <a:graphic>
          <a:graphicData uri="http://schemas.openxmlformats.org/drawingml/2006/table">
            <a:tbl>
              <a:tblPr firstRow="1" bandRow="1">
                <a:tableStyleId>{8799B23B-EC83-4686-B30A-512413B5E67A}</a:tableStyleId>
              </a:tblPr>
              <a:tblGrid>
                <a:gridCol w="12192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tblGrid>
              <a:tr h="370840">
                <a:tc>
                  <a:txBody>
                    <a:bodyPr/>
                    <a:lstStyle/>
                    <a:p>
                      <a:r>
                        <a:rPr lang="en-GB" sz="1400" u="none" dirty="0">
                          <a:hlinkClick r:id="" action="ppaction://hlinkshowjump?jump=nextslide"/>
                        </a:rPr>
                        <a:t>Who makes </a:t>
                      </a:r>
                      <a:r>
                        <a:rPr lang="en-GB" sz="1400" u="none" baseline="0" dirty="0">
                          <a:hlinkClick r:id="" action="ppaction://hlinkshowjump?jump=nextslide"/>
                        </a:rPr>
                        <a:t> this school </a:t>
                      </a:r>
                      <a:r>
                        <a:rPr lang="en-GB" sz="1400" u="none" dirty="0">
                          <a:hlinkClick r:id="" action="ppaction://hlinkshowjump?jump=nextslide"/>
                        </a:rPr>
                        <a:t>Special?</a:t>
                      </a:r>
                      <a:endParaRPr lang="en-GB" sz="1400" u="none" dirty="0"/>
                    </a:p>
                    <a:p>
                      <a:endParaRPr lang="en-GB" sz="1400" dirty="0"/>
                    </a:p>
                  </a:txBody>
                  <a:tcPr/>
                </a:tc>
                <a:tc>
                  <a:txBody>
                    <a:bodyPr/>
                    <a:lstStyle/>
                    <a:p>
                      <a:r>
                        <a:rPr lang="en-GB" sz="1400" dirty="0">
                          <a:hlinkClick r:id="" action="ppaction://hlinkshowjump?jump=lastslide"/>
                        </a:rPr>
                        <a:t>How will this</a:t>
                      </a:r>
                      <a:r>
                        <a:rPr lang="en-GB" sz="1400" baseline="0" dirty="0">
                          <a:hlinkClick r:id="" action="ppaction://hlinkshowjump?jump=lastslide"/>
                        </a:rPr>
                        <a:t> school </a:t>
                      </a:r>
                      <a:r>
                        <a:rPr lang="en-GB" sz="1400" dirty="0">
                          <a:hlinkClick r:id="" action="ppaction://hlinkshowjump?jump=lastslide"/>
                        </a:rPr>
                        <a:t>know that my child</a:t>
                      </a:r>
                      <a:r>
                        <a:rPr lang="en-GB" sz="1400" baseline="0" dirty="0">
                          <a:hlinkClick r:id="" action="ppaction://hlinkshowjump?jump=lastslide"/>
                        </a:rPr>
                        <a:t> needs extra help?</a:t>
                      </a:r>
                      <a:endParaRPr lang="en-GB" sz="1400" dirty="0"/>
                    </a:p>
                  </a:txBody>
                  <a:tcPr/>
                </a:tc>
                <a:tc>
                  <a:txBody>
                    <a:bodyPr/>
                    <a:lstStyle/>
                    <a:p>
                      <a:r>
                        <a:rPr lang="en-GB" sz="1400" dirty="0">
                          <a:hlinkClick r:id="rId2" action="ppaction://hlinksldjump"/>
                        </a:rPr>
                        <a:t>How does this</a:t>
                      </a:r>
                      <a:r>
                        <a:rPr lang="en-GB" sz="1400" baseline="0" dirty="0">
                          <a:hlinkClick r:id="rId2" action="ppaction://hlinksldjump"/>
                        </a:rPr>
                        <a:t> school </a:t>
                      </a:r>
                      <a:r>
                        <a:rPr lang="en-GB" sz="1400" dirty="0">
                          <a:hlinkClick r:id="rId2" action="ppaction://hlinksldjump"/>
                        </a:rPr>
                        <a:t>know that the help it</a:t>
                      </a:r>
                      <a:r>
                        <a:rPr lang="en-GB" sz="1400" baseline="0" dirty="0">
                          <a:hlinkClick r:id="rId2" action="ppaction://hlinksldjump"/>
                        </a:rPr>
                        <a:t> offers is working?</a:t>
                      </a:r>
                      <a:endParaRPr lang="en-GB" sz="1400" dirty="0"/>
                    </a:p>
                  </a:txBody>
                  <a:tcPr/>
                </a:tc>
                <a:tc>
                  <a:txBody>
                    <a:bodyPr/>
                    <a:lstStyle/>
                    <a:p>
                      <a:r>
                        <a:rPr lang="en-GB" sz="1400" dirty="0">
                          <a:hlinkClick r:id="" action="ppaction://hlinkshowjump?jump=lastslide"/>
                        </a:rPr>
                        <a:t>How will this</a:t>
                      </a:r>
                      <a:r>
                        <a:rPr lang="en-GB" sz="1400" baseline="0" dirty="0">
                          <a:hlinkClick r:id="" action="ppaction://hlinkshowjump?jump=lastslide"/>
                        </a:rPr>
                        <a:t> school</a:t>
                      </a:r>
                      <a:r>
                        <a:rPr lang="en-GB" sz="1400" dirty="0">
                          <a:hlinkClick r:id="" action="ppaction://hlinkshowjump?jump=lastslide"/>
                        </a:rPr>
                        <a:t> support</a:t>
                      </a:r>
                      <a:r>
                        <a:rPr lang="en-GB" sz="1400" baseline="0" dirty="0">
                          <a:hlinkClick r:id="" action="ppaction://hlinkshowjump?jump=lastslide"/>
                        </a:rPr>
                        <a:t> my child?</a:t>
                      </a:r>
                      <a:endParaRPr lang="en-GB" sz="1400" dirty="0"/>
                    </a:p>
                  </a:txBody>
                  <a:tcPr/>
                </a:tc>
                <a:tc>
                  <a:txBody>
                    <a:bodyPr/>
                    <a:lstStyle/>
                    <a:p>
                      <a:r>
                        <a:rPr lang="en-GB" sz="1400" dirty="0">
                          <a:hlinkClick r:id="rId3" action="ppaction://hlinksldjump"/>
                        </a:rPr>
                        <a:t>Who makes the decision about how much support my child receives?</a:t>
                      </a:r>
                      <a:endParaRPr lang="en-GB" sz="1400" dirty="0"/>
                    </a:p>
                  </a:txBody>
                  <a:tcPr/>
                </a:tc>
                <a:extLst>
                  <a:ext uri="{0D108BD9-81ED-4DB2-BD59-A6C34878D82A}">
                    <a16:rowId xmlns:a16="http://schemas.microsoft.com/office/drawing/2014/main" val="10000"/>
                  </a:ext>
                </a:extLst>
              </a:tr>
              <a:tr h="1600200">
                <a:tc>
                  <a:txBody>
                    <a:bodyPr/>
                    <a:lstStyle/>
                    <a:p>
                      <a:r>
                        <a:rPr lang="en-GB" sz="1400" b="1" dirty="0">
                          <a:hlinkClick r:id="rId4" action="ppaction://hlinksldjump"/>
                        </a:rPr>
                        <a:t>How will my child be included</a:t>
                      </a:r>
                      <a:r>
                        <a:rPr lang="en-GB" sz="1400" b="1" baseline="0" dirty="0">
                          <a:hlinkClick r:id="rId4" action="ppaction://hlinksldjump"/>
                        </a:rPr>
                        <a:t> in activities outside the classroom?</a:t>
                      </a:r>
                      <a:endParaRPr lang="en-GB" sz="1400" b="1" dirty="0"/>
                    </a:p>
                  </a:txBody>
                  <a:tcPr/>
                </a:tc>
                <a:tc>
                  <a:txBody>
                    <a:bodyPr/>
                    <a:lstStyle/>
                    <a:p>
                      <a:r>
                        <a:rPr lang="en-GB" sz="1400" b="1" dirty="0">
                          <a:hlinkClick r:id="rId5" action="ppaction://hlinksldjump"/>
                        </a:rPr>
                        <a:t>What can this</a:t>
                      </a:r>
                      <a:r>
                        <a:rPr lang="en-GB" sz="1400" b="1" baseline="0" dirty="0">
                          <a:hlinkClick r:id="rId5" action="ppaction://hlinksldjump"/>
                        </a:rPr>
                        <a:t> school</a:t>
                      </a:r>
                      <a:r>
                        <a:rPr lang="en-GB" sz="1400" b="1" dirty="0">
                          <a:hlinkClick r:id="rId5" action="ppaction://hlinksldjump"/>
                        </a:rPr>
                        <a:t> offer for the wellbeing of my child?</a:t>
                      </a:r>
                      <a:endParaRPr lang="en-GB" sz="1400" b="1" dirty="0"/>
                    </a:p>
                  </a:txBody>
                  <a:tcPr/>
                </a:tc>
                <a:tc>
                  <a:txBody>
                    <a:bodyPr/>
                    <a:lstStyle/>
                    <a:p>
                      <a:r>
                        <a:rPr lang="en-GB" sz="1400" b="1" dirty="0">
                          <a:hlinkClick r:id="rId6" action="ppaction://hlinksldjump"/>
                        </a:rPr>
                        <a:t>Meet the SENCO!</a:t>
                      </a:r>
                      <a:endParaRPr lang="en-GB" sz="1400" b="1" dirty="0"/>
                    </a:p>
                  </a:txBody>
                  <a:tcPr/>
                </a:tc>
                <a:tc>
                  <a:txBody>
                    <a:bodyPr/>
                    <a:lstStyle/>
                    <a:p>
                      <a:r>
                        <a:rPr lang="en-GB" sz="1400" b="1" dirty="0">
                          <a:hlinkClick r:id="rId7" action="ppaction://hlinksldjump"/>
                        </a:rPr>
                        <a:t>What training have staff at this</a:t>
                      </a:r>
                      <a:r>
                        <a:rPr lang="en-GB" sz="1400" b="1" baseline="0" dirty="0">
                          <a:hlinkClick r:id="rId7" action="ppaction://hlinksldjump"/>
                        </a:rPr>
                        <a:t> school </a:t>
                      </a:r>
                      <a:r>
                        <a:rPr lang="en-GB" sz="1400" b="1" dirty="0">
                          <a:hlinkClick r:id="rId7" action="ppaction://hlinksldjump"/>
                        </a:rPr>
                        <a:t>had to be able to support my child?</a:t>
                      </a:r>
                      <a:endParaRPr lang="en-GB" sz="1400" b="1" dirty="0"/>
                    </a:p>
                  </a:txBody>
                  <a:tcPr/>
                </a:tc>
                <a:tc>
                  <a:txBody>
                    <a:bodyPr/>
                    <a:lstStyle/>
                    <a:p>
                      <a:r>
                        <a:rPr lang="en-GB" sz="1400" b="1" dirty="0">
                          <a:hlinkClick r:id="rId8" action="ppaction://hlinksldjump"/>
                        </a:rPr>
                        <a:t>What specialist services and expertise</a:t>
                      </a:r>
                      <a:r>
                        <a:rPr lang="en-GB" sz="1400" b="1" baseline="0" dirty="0">
                          <a:hlinkClick r:id="rId8" action="ppaction://hlinksldjump"/>
                        </a:rPr>
                        <a:t> are available to this school?</a:t>
                      </a:r>
                      <a:endParaRPr lang="en-GB" sz="1400" b="1" dirty="0"/>
                    </a:p>
                  </a:txBody>
                  <a:tcPr/>
                </a:tc>
                <a:extLst>
                  <a:ext uri="{0D108BD9-81ED-4DB2-BD59-A6C34878D82A}">
                    <a16:rowId xmlns:a16="http://schemas.microsoft.com/office/drawing/2014/main" val="10001"/>
                  </a:ext>
                </a:extLst>
              </a:tr>
              <a:tr h="370840">
                <a:tc>
                  <a:txBody>
                    <a:bodyPr/>
                    <a:lstStyle/>
                    <a:p>
                      <a:r>
                        <a:rPr lang="en-GB" sz="1400" b="1" dirty="0">
                          <a:hlinkClick r:id="rId9" action="ppaction://hlinksldjump"/>
                        </a:rPr>
                        <a:t>How accessible is the environment at this</a:t>
                      </a:r>
                      <a:r>
                        <a:rPr lang="en-GB" sz="1400" b="1" baseline="0" dirty="0">
                          <a:hlinkClick r:id="rId9" action="ppaction://hlinksldjump"/>
                        </a:rPr>
                        <a:t> school</a:t>
                      </a:r>
                      <a:r>
                        <a:rPr lang="en-GB" sz="1400" b="1" dirty="0">
                          <a:hlinkClick r:id="rId9" action="ppaction://hlinksldjump"/>
                        </a:rPr>
                        <a:t>?</a:t>
                      </a:r>
                      <a:endParaRPr lang="en-GB" sz="1600" dirty="0"/>
                    </a:p>
                    <a:p>
                      <a:endParaRPr lang="en-GB" sz="1600" dirty="0"/>
                    </a:p>
                    <a:p>
                      <a:endParaRPr lang="en-GB" sz="1600" dirty="0"/>
                    </a:p>
                  </a:txBody>
                  <a:tcPr/>
                </a:tc>
                <a:tc>
                  <a:txBody>
                    <a:bodyPr/>
                    <a:lstStyle/>
                    <a:p>
                      <a:r>
                        <a:rPr lang="en-GB" sz="1400" b="1" dirty="0">
                          <a:hlinkClick r:id="rId10" action="ppaction://hlinksldjump"/>
                        </a:rPr>
                        <a:t>How can I be involved in my</a:t>
                      </a:r>
                      <a:r>
                        <a:rPr lang="en-GB" sz="1400" b="1" baseline="0" dirty="0">
                          <a:hlinkClick r:id="rId10" action="ppaction://hlinksldjump"/>
                        </a:rPr>
                        <a:t> child’s education?</a:t>
                      </a:r>
                      <a:r>
                        <a:rPr lang="en-GB" sz="1400" b="1" dirty="0">
                          <a:hlinkClick r:id="rId10" action="ppaction://hlinksldjump"/>
                        </a:rPr>
                        <a:t> How will I know what’s happening?</a:t>
                      </a:r>
                      <a:endParaRPr lang="en-GB" sz="1400" b="1" dirty="0"/>
                    </a:p>
                  </a:txBody>
                  <a:tcPr/>
                </a:tc>
                <a:tc>
                  <a:txBody>
                    <a:bodyPr/>
                    <a:lstStyle/>
                    <a:p>
                      <a:r>
                        <a:rPr lang="en-GB" sz="1400" b="1" dirty="0">
                          <a:hlinkClick r:id="rId11" action="ppaction://hlinksldjump"/>
                        </a:rPr>
                        <a:t>How will my child be involved in their education?</a:t>
                      </a:r>
                      <a:endParaRPr lang="en-GB" sz="1400" b="1" dirty="0"/>
                    </a:p>
                  </a:txBody>
                  <a:tcPr/>
                </a:tc>
                <a:tc>
                  <a:txBody>
                    <a:bodyPr/>
                    <a:lstStyle/>
                    <a:p>
                      <a:r>
                        <a:rPr lang="en-GB" sz="1400" b="1" dirty="0">
                          <a:hlinkClick r:id="rId12" action="ppaction://hlinksldjump"/>
                        </a:rPr>
                        <a:t>Meet the SEN Governor!</a:t>
                      </a:r>
                      <a:endParaRPr lang="en-GB" sz="1400" b="1" dirty="0"/>
                    </a:p>
                  </a:txBody>
                  <a:tcPr/>
                </a:tc>
                <a:tc>
                  <a:txBody>
                    <a:bodyPr/>
                    <a:lstStyle/>
                    <a:p>
                      <a:r>
                        <a:rPr lang="en-GB" sz="1400" b="1" dirty="0">
                          <a:hlinkClick r:id="rId13" action="ppaction://hlinksldjump"/>
                        </a:rPr>
                        <a:t>How does</a:t>
                      </a:r>
                      <a:r>
                        <a:rPr lang="en-GB" sz="1400" b="1" baseline="0" dirty="0">
                          <a:hlinkClick r:id="rId13" action="ppaction://hlinksldjump"/>
                        </a:rPr>
                        <a:t> this school </a:t>
                      </a:r>
                      <a:r>
                        <a:rPr lang="en-GB" sz="1400" b="1" dirty="0">
                          <a:hlinkClick r:id="rId13" action="ppaction://hlinksldjump"/>
                        </a:rPr>
                        <a:t>help</a:t>
                      </a:r>
                      <a:r>
                        <a:rPr lang="en-GB" sz="1400" b="1" baseline="0" dirty="0">
                          <a:hlinkClick r:id="rId13" action="ppaction://hlinksldjump"/>
                        </a:rPr>
                        <a:t> pupils starting school and moving on?</a:t>
                      </a:r>
                      <a:endParaRPr lang="en-GB" sz="1400" b="1" dirty="0"/>
                    </a:p>
                  </a:txBody>
                  <a:tcPr/>
                </a:tc>
                <a:extLst>
                  <a:ext uri="{0D108BD9-81ED-4DB2-BD59-A6C34878D82A}">
                    <a16:rowId xmlns:a16="http://schemas.microsoft.com/office/drawing/2014/main" val="10002"/>
                  </a:ext>
                </a:extLst>
              </a:tr>
            </a:tbl>
          </a:graphicData>
        </a:graphic>
      </p:graphicFrame>
      <p:pic>
        <p:nvPicPr>
          <p:cNvPr id="2050" name="Picture 2"/>
          <p:cNvPicPr>
            <a:picLocks noChangeAspect="1" noChangeArrowheads="1"/>
          </p:cNvPicPr>
          <p:nvPr/>
        </p:nvPicPr>
        <p:blipFill rotWithShape="1">
          <a:blip r:embed="rId14">
            <a:extLst>
              <a:ext uri="{28A0092B-C50C-407E-A947-70E740481C1C}">
                <a14:useLocalDpi xmlns:a14="http://schemas.microsoft.com/office/drawing/2010/main" val="0"/>
              </a:ext>
            </a:extLst>
          </a:blip>
          <a:srcRect b="6461"/>
          <a:stretch/>
        </p:blipFill>
        <p:spPr bwMode="auto">
          <a:xfrm>
            <a:off x="7658100" y="5373788"/>
            <a:ext cx="1485900" cy="14842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574964" y="5791200"/>
            <a:ext cx="7162800" cy="830997"/>
          </a:xfrm>
          <a:prstGeom prst="rect">
            <a:avLst/>
          </a:prstGeom>
          <a:noFill/>
        </p:spPr>
        <p:txBody>
          <a:bodyPr wrap="square" rtlCol="0">
            <a:spAutoFit/>
          </a:bodyPr>
          <a:lstStyle/>
          <a:p>
            <a:pPr algn="ctr"/>
            <a:r>
              <a:rPr lang="en-GB" sz="2400" dirty="0">
                <a:solidFill>
                  <a:srgbClr val="00B050"/>
                </a:solidFill>
              </a:rPr>
              <a:t>Click on the questions to view the answer page. Click on the question again to return to this page:</a:t>
            </a:r>
          </a:p>
        </p:txBody>
      </p:sp>
    </p:spTree>
    <p:extLst>
      <p:ext uri="{BB962C8B-B14F-4D97-AF65-F5344CB8AC3E}">
        <p14:creationId xmlns:p14="http://schemas.microsoft.com/office/powerpoint/2010/main" val="3296318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2" action="ppaction://hlinksldjump"/>
              </a:rPr>
              <a:t>Who makes this school Special?</a:t>
            </a:r>
            <a:br>
              <a:rPr lang="en-GB" dirty="0"/>
            </a:br>
            <a:endParaRPr lang="en-GB" dirty="0"/>
          </a:p>
        </p:txBody>
      </p:sp>
      <p:sp>
        <p:nvSpPr>
          <p:cNvPr id="3" name="Content Placeholder 2"/>
          <p:cNvSpPr>
            <a:spLocks noGrp="1"/>
          </p:cNvSpPr>
          <p:nvPr>
            <p:ph idx="1"/>
          </p:nvPr>
        </p:nvSpPr>
        <p:spPr>
          <a:xfrm>
            <a:off x="457200" y="1066800"/>
            <a:ext cx="8458200" cy="5059363"/>
          </a:xfrm>
        </p:spPr>
        <p:txBody>
          <a:bodyPr>
            <a:normAutofit lnSpcReduction="10000"/>
          </a:bodyPr>
          <a:lstStyle/>
          <a:p>
            <a:r>
              <a:rPr lang="en-GB" sz="3000" dirty="0"/>
              <a:t>Holy Trinity Catholic Primary Academy is a Catholic mainstream primary school and is part of the Our Lady of Lourdes Multi-Academy Trust.  </a:t>
            </a:r>
          </a:p>
          <a:p>
            <a:pPr marL="0" indent="0">
              <a:buNone/>
            </a:pPr>
            <a:endParaRPr lang="en-GB" sz="3000" dirty="0"/>
          </a:p>
          <a:p>
            <a:r>
              <a:rPr lang="en-GB" sz="3000" dirty="0"/>
              <a:t>Holy Trinity is committed to inclusion and we see all of our children as unique individuals. We work collaboratively to enable each child achieves their full potential, whatever their ability or specific needs; providing a broad and balanced curriculum which incorporates equal opportunities for all children. </a:t>
            </a:r>
          </a:p>
          <a:p>
            <a:endParaRPr lang="en-GB" dirty="0"/>
          </a:p>
        </p:txBody>
      </p:sp>
    </p:spTree>
    <p:extLst>
      <p:ext uri="{BB962C8B-B14F-4D97-AF65-F5344CB8AC3E}">
        <p14:creationId xmlns:p14="http://schemas.microsoft.com/office/powerpoint/2010/main" val="3823572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905000"/>
          </a:xfrm>
        </p:spPr>
        <p:txBody>
          <a:bodyPr>
            <a:normAutofit fontScale="90000"/>
          </a:bodyPr>
          <a:lstStyle/>
          <a:p>
            <a:r>
              <a:rPr lang="en-GB" sz="4000" dirty="0">
                <a:hlinkClick r:id="rId2" action="ppaction://hlinksldjump"/>
              </a:rPr>
              <a:t>How will this school know if my child needs extra help?</a:t>
            </a:r>
            <a:br>
              <a:rPr lang="en-GB" dirty="0"/>
            </a:br>
            <a:endParaRPr lang="en-GB" dirty="0"/>
          </a:p>
        </p:txBody>
      </p:sp>
      <p:sp>
        <p:nvSpPr>
          <p:cNvPr id="3" name="Content Placeholder 2"/>
          <p:cNvSpPr>
            <a:spLocks noGrp="1"/>
          </p:cNvSpPr>
          <p:nvPr>
            <p:ph idx="1"/>
          </p:nvPr>
        </p:nvSpPr>
        <p:spPr>
          <a:xfrm>
            <a:off x="457200" y="1219200"/>
            <a:ext cx="8229600" cy="5486400"/>
          </a:xfrm>
        </p:spPr>
        <p:txBody>
          <a:bodyPr>
            <a:normAutofit fontScale="25000" lnSpcReduction="20000"/>
          </a:bodyPr>
          <a:lstStyle/>
          <a:p>
            <a:pPr marL="0" indent="0">
              <a:lnSpc>
                <a:spcPct val="170000"/>
              </a:lnSpc>
              <a:buNone/>
            </a:pPr>
            <a:r>
              <a:rPr lang="en-GB" sz="7200" dirty="0">
                <a:cs typeface="Arial" panose="020B0604020202020204" pitchFamily="34" charset="0"/>
              </a:rPr>
              <a:t>Holy Trinity Academy recognises that children learn and progress at varied rates and we use a range of teaching strategies and approaches, personalising provision to ensure that the learning needs of all pupils can be met. </a:t>
            </a:r>
          </a:p>
          <a:p>
            <a:pPr marL="0" indent="0">
              <a:lnSpc>
                <a:spcPct val="170000"/>
              </a:lnSpc>
              <a:buNone/>
            </a:pPr>
            <a:r>
              <a:rPr lang="en-GB" sz="7200" dirty="0">
                <a:cs typeface="Arial" panose="020B0604020202020204" pitchFamily="34" charset="0"/>
              </a:rPr>
              <a:t>At Holy Trinity early identification of pupils with special educational needs is a priority. In order to identify those pupils with a special educational need, we use progress over time as a key indicator. The identification of pupil’s with special education needs follows a graduated approach, beginning with quality first teaching. </a:t>
            </a:r>
            <a:endParaRPr lang="en-GB" sz="7200" dirty="0"/>
          </a:p>
          <a:p>
            <a:pPr marL="0" indent="0">
              <a:lnSpc>
                <a:spcPct val="170000"/>
              </a:lnSpc>
              <a:buNone/>
            </a:pPr>
            <a:r>
              <a:rPr lang="en-GB" sz="7200" dirty="0"/>
              <a:t>Progress is closely monitored by the class teacher and, if a child is not making expected progress, support is put in place focusing on the individual’s specific needs.  This support may be small group or individual work. If further support is needed the class teacher liaises with the SENCO to further personalise support and access outside agencies as necessary. At all times the school works in partnership with parents.</a:t>
            </a:r>
          </a:p>
          <a:p>
            <a:pPr marL="0" indent="0">
              <a:lnSpc>
                <a:spcPct val="170000"/>
              </a:lnSpc>
              <a:buNone/>
            </a:pPr>
            <a:endParaRPr lang="en-GB" sz="8000" dirty="0"/>
          </a:p>
          <a:p>
            <a:pPr marL="0" indent="0">
              <a:lnSpc>
                <a:spcPct val="170000"/>
              </a:lnSpc>
              <a:buNone/>
            </a:pPr>
            <a:endParaRPr lang="en-GB" sz="8000" dirty="0"/>
          </a:p>
          <a:p>
            <a:pPr marL="0" indent="0">
              <a:lnSpc>
                <a:spcPct val="170000"/>
              </a:lnSpc>
              <a:buNone/>
            </a:pPr>
            <a:r>
              <a:rPr lang="en-GB" sz="8000" dirty="0"/>
              <a:t>If you have any concerns about your child’s progress then you should first speak to your child’s class teacher who will seek advice from the SENCO if necessary.</a:t>
            </a:r>
          </a:p>
          <a:p>
            <a:endParaRPr lang="en-GB" dirty="0"/>
          </a:p>
        </p:txBody>
      </p:sp>
    </p:spTree>
    <p:extLst>
      <p:ext uri="{BB962C8B-B14F-4D97-AF65-F5344CB8AC3E}">
        <p14:creationId xmlns:p14="http://schemas.microsoft.com/office/powerpoint/2010/main" val="950915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2" action="ppaction://hlinksldjump"/>
              </a:rPr>
              <a:t>How does this school know that the help it offers is working?</a:t>
            </a:r>
            <a:endParaRPr lang="en-GB" dirty="0"/>
          </a:p>
        </p:txBody>
      </p:sp>
      <p:sp>
        <p:nvSpPr>
          <p:cNvPr id="3" name="Content Placeholder 2"/>
          <p:cNvSpPr>
            <a:spLocks noGrp="1"/>
          </p:cNvSpPr>
          <p:nvPr>
            <p:ph idx="1"/>
          </p:nvPr>
        </p:nvSpPr>
        <p:spPr>
          <a:xfrm>
            <a:off x="457200" y="1295400"/>
            <a:ext cx="8229600" cy="5410200"/>
          </a:xfrm>
        </p:spPr>
        <p:txBody>
          <a:bodyPr>
            <a:normAutofit fontScale="25000" lnSpcReduction="20000"/>
          </a:bodyPr>
          <a:lstStyle/>
          <a:p>
            <a:pPr marL="0" indent="0">
              <a:lnSpc>
                <a:spcPct val="170000"/>
              </a:lnSpc>
              <a:buNone/>
            </a:pPr>
            <a:r>
              <a:rPr lang="en-GB" sz="6400" dirty="0"/>
              <a:t>Teacher assessments are completed termly and this is analysed by the class teacher and the Senior Leadership Team.  Parents are invited to attend review meetings to discuss the progress of pupil’s with special educational needs and to update on the success of any interventions  and provision which have been put in place. </a:t>
            </a:r>
            <a:endParaRPr lang="en-GB" sz="2000" dirty="0"/>
          </a:p>
          <a:p>
            <a:pPr marL="0" indent="0">
              <a:lnSpc>
                <a:spcPct val="170000"/>
              </a:lnSpc>
              <a:buNone/>
            </a:pPr>
            <a:endParaRPr lang="en-GB" sz="2000" dirty="0"/>
          </a:p>
          <a:p>
            <a:pPr marL="0" indent="0">
              <a:lnSpc>
                <a:spcPct val="170000"/>
              </a:lnSpc>
              <a:buNone/>
            </a:pPr>
            <a:r>
              <a:rPr lang="en-GB" sz="6400" dirty="0"/>
              <a:t>Class teachers and Teaching assistants working closely to ensure that progress is made and regularly update each other on an individual child or group’s progress in order to adjust their planning accordingly.  The SENCO works closely with class teachers to ensure a provision map is in place (where needed) and this is reviewed each term after analysis of progress with parents and outside agencies where appropriate.  </a:t>
            </a:r>
          </a:p>
          <a:p>
            <a:pPr marL="0" indent="0">
              <a:lnSpc>
                <a:spcPct val="170000"/>
              </a:lnSpc>
              <a:buNone/>
            </a:pPr>
            <a:r>
              <a:rPr lang="en-GB" sz="6400" dirty="0"/>
              <a:t> </a:t>
            </a:r>
          </a:p>
          <a:p>
            <a:pPr marL="0" indent="0">
              <a:lnSpc>
                <a:spcPct val="170000"/>
              </a:lnSpc>
              <a:buNone/>
            </a:pPr>
            <a:r>
              <a:rPr lang="en-GB" sz="6400" dirty="0"/>
              <a:t>A Termly report to governors to update on practice and provision within school and the named SEN Governor meets annually with the SENCO to review the previous year and discuss areas for development.  Each year, the SENCO produces an SEND action plan detailing successes and areas for development for the forthcoming year.  </a:t>
            </a:r>
          </a:p>
          <a:p>
            <a:endParaRPr lang="en-GB" dirty="0"/>
          </a:p>
        </p:txBody>
      </p:sp>
    </p:spTree>
    <p:extLst>
      <p:ext uri="{BB962C8B-B14F-4D97-AF65-F5344CB8AC3E}">
        <p14:creationId xmlns:p14="http://schemas.microsoft.com/office/powerpoint/2010/main" val="2338481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2" action="ppaction://hlinksldjump"/>
              </a:rPr>
              <a:t>How will this school support my child?</a:t>
            </a:r>
            <a:endParaRPr lang="en-GB" dirty="0"/>
          </a:p>
        </p:txBody>
      </p:sp>
      <p:sp>
        <p:nvSpPr>
          <p:cNvPr id="3" name="Content Placeholder 2"/>
          <p:cNvSpPr>
            <a:spLocks noGrp="1"/>
          </p:cNvSpPr>
          <p:nvPr>
            <p:ph idx="1"/>
          </p:nvPr>
        </p:nvSpPr>
        <p:spPr>
          <a:xfrm>
            <a:off x="457200" y="1219200"/>
            <a:ext cx="8229600" cy="5410200"/>
          </a:xfrm>
        </p:spPr>
        <p:txBody>
          <a:bodyPr>
            <a:normAutofit fontScale="32500" lnSpcReduction="20000"/>
          </a:bodyPr>
          <a:lstStyle/>
          <a:p>
            <a:pPr marL="0" indent="0">
              <a:buNone/>
            </a:pPr>
            <a:endParaRPr lang="en-GB" sz="6400" dirty="0"/>
          </a:p>
          <a:p>
            <a:pPr marL="0" indent="0">
              <a:buNone/>
            </a:pPr>
            <a:r>
              <a:rPr lang="en-GB" sz="6400" dirty="0"/>
              <a:t>At Holy Trinity, we aim to provide every child with access to a broad and balanced education.  This includes the National Curriculum in line with the </a:t>
            </a:r>
            <a:r>
              <a:rPr lang="en-GB" sz="6400" i="1" dirty="0"/>
              <a:t>Special Educational Needs Code of Practice</a:t>
            </a:r>
            <a:r>
              <a:rPr lang="en-GB" sz="6400" dirty="0"/>
              <a:t>, working in partnership with parents and acquiring specialist support where needed</a:t>
            </a:r>
            <a:r>
              <a:rPr lang="en-GB" sz="6400" i="1" dirty="0"/>
              <a:t>.  </a:t>
            </a:r>
            <a:r>
              <a:rPr lang="en-GB" sz="6400" dirty="0"/>
              <a:t>All children receive ‘Quality first teaching’ with an adapted curriculum according to pupil’s needs.</a:t>
            </a:r>
          </a:p>
          <a:p>
            <a:pPr marL="0" indent="0">
              <a:buNone/>
            </a:pPr>
            <a:endParaRPr lang="en-GB" sz="6400" dirty="0"/>
          </a:p>
          <a:p>
            <a:pPr marL="0" indent="0">
              <a:buNone/>
            </a:pPr>
            <a:r>
              <a:rPr lang="en-GB" sz="6400" dirty="0"/>
              <a:t>Targeted interventions may take place for individuals to help close the gap between a child with special educational needs and their peers.  A provision map may be in place, detailing the personalised provision for that chid.</a:t>
            </a:r>
          </a:p>
          <a:p>
            <a:pPr marL="0" indent="0">
              <a:buNone/>
            </a:pPr>
            <a:endParaRPr lang="en-GB" sz="6400" dirty="0"/>
          </a:p>
          <a:p>
            <a:pPr marL="0" indent="0">
              <a:buNone/>
            </a:pPr>
            <a:r>
              <a:rPr lang="en-GB" sz="6400" dirty="0"/>
              <a:t>All pupils on the SEND Support register have a Pupil Passport which outlines the child’s strengths and areas of difficulty, with specific strategies and interventions identified and outcomes to be achieved.  This enables children to have a voice in relation to their curriculum.  </a:t>
            </a:r>
          </a:p>
          <a:p>
            <a:pPr marL="0" indent="0">
              <a:buNone/>
            </a:pPr>
            <a:endParaRPr lang="en-GB" sz="4800" dirty="0"/>
          </a:p>
        </p:txBody>
      </p:sp>
    </p:spTree>
    <p:extLst>
      <p:ext uri="{BB962C8B-B14F-4D97-AF65-F5344CB8AC3E}">
        <p14:creationId xmlns:p14="http://schemas.microsoft.com/office/powerpoint/2010/main" val="1999114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2" action="ppaction://hlinksldjump"/>
              </a:rPr>
              <a:t>Who makes the decision about how much support my child will receive?</a:t>
            </a:r>
            <a:endParaRPr lang="en-GB" dirty="0"/>
          </a:p>
        </p:txBody>
      </p:sp>
      <p:sp>
        <p:nvSpPr>
          <p:cNvPr id="3" name="Content Placeholder 2"/>
          <p:cNvSpPr>
            <a:spLocks noGrp="1"/>
          </p:cNvSpPr>
          <p:nvPr>
            <p:ph idx="1"/>
          </p:nvPr>
        </p:nvSpPr>
        <p:spPr>
          <a:xfrm>
            <a:off x="428170" y="1295400"/>
            <a:ext cx="8258629" cy="5410200"/>
          </a:xfrm>
        </p:spPr>
        <p:txBody>
          <a:bodyPr>
            <a:normAutofit fontScale="25000" lnSpcReduction="20000"/>
          </a:bodyPr>
          <a:lstStyle/>
          <a:p>
            <a:pPr marL="0" indent="0">
              <a:lnSpc>
                <a:spcPct val="170000"/>
              </a:lnSpc>
              <a:buNone/>
            </a:pPr>
            <a:r>
              <a:rPr lang="en-GB" sz="7200" dirty="0"/>
              <a:t>Teachers attend termly progress meetings to discuss the needs of all individuals in the class and support is allocated according to need. </a:t>
            </a:r>
          </a:p>
          <a:p>
            <a:pPr marL="0" indent="0">
              <a:lnSpc>
                <a:spcPct val="170000"/>
              </a:lnSpc>
              <a:buNone/>
            </a:pPr>
            <a:r>
              <a:rPr lang="en-GB" sz="7200" dirty="0"/>
              <a:t>SEN support is coordinated by the </a:t>
            </a:r>
            <a:r>
              <a:rPr lang="en-GB" sz="7200" dirty="0" err="1"/>
              <a:t>Headteacher</a:t>
            </a:r>
            <a:r>
              <a:rPr lang="en-GB" sz="7200" dirty="0"/>
              <a:t> and SENCO who carefully monitor and review that individual targets are being met and that pupils’ needs are catered for within the constraints of the financial resources available. Decisions about the type and amount of support that children receive is informed by consultations between: the pupils; parents/carers; Class teachers; </a:t>
            </a:r>
            <a:r>
              <a:rPr lang="en-GB" sz="7200" dirty="0" err="1"/>
              <a:t>Headteacher</a:t>
            </a:r>
            <a:r>
              <a:rPr lang="en-GB" sz="7200" dirty="0"/>
              <a:t> and SENCO; outside agencies; Senior Leadership Team; and, Governors. By working closely with parents and external professionals we seek to cater for the needs of every child who has special educational needs, so they can achieve their potential. </a:t>
            </a:r>
          </a:p>
          <a:p>
            <a:pPr marL="0" indent="0">
              <a:lnSpc>
                <a:spcPct val="170000"/>
              </a:lnSpc>
              <a:buNone/>
            </a:pPr>
            <a:r>
              <a:rPr lang="en-GB" sz="7200" dirty="0"/>
              <a:t>If it is felt a child needs increasing support, the SENCO may discuss this with the Family of schools and additional funding may be given in accordance with agreed criteria for Nottinghamshire Schools.   </a:t>
            </a:r>
          </a:p>
          <a:p>
            <a:endParaRPr lang="en-GB" dirty="0"/>
          </a:p>
        </p:txBody>
      </p:sp>
    </p:spTree>
    <p:extLst>
      <p:ext uri="{BB962C8B-B14F-4D97-AF65-F5344CB8AC3E}">
        <p14:creationId xmlns:p14="http://schemas.microsoft.com/office/powerpoint/2010/main" val="3842713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solidFill>
                  <a:srgbClr val="FF0000"/>
                </a:solidFill>
                <a:hlinkClick r:id="rId2" action="ppaction://hlinksldjump"/>
              </a:rPr>
              <a:t>How will my child be included in activities outside of the classroom?</a:t>
            </a:r>
            <a:endParaRPr lang="en-GB" dirty="0">
              <a:solidFill>
                <a:srgbClr val="FF000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0" indent="0">
              <a:buNone/>
            </a:pPr>
            <a:r>
              <a:rPr lang="en-GB" sz="2000" dirty="0"/>
              <a:t>As a school we highly value the benefit of education outside of the classroom and believe that all children have the right to participate in these experiences. </a:t>
            </a:r>
          </a:p>
          <a:p>
            <a:pPr marL="0" indent="0">
              <a:buNone/>
            </a:pPr>
            <a:endParaRPr lang="en-GB" sz="2000" dirty="0"/>
          </a:p>
          <a:p>
            <a:pPr marL="0" indent="0">
              <a:buNone/>
            </a:pPr>
            <a:r>
              <a:rPr lang="en-GB" sz="2000" dirty="0"/>
              <a:t>Children with special educational needs have access to all extra-curricular activities as offered to all children.  For example: </a:t>
            </a:r>
            <a:r>
              <a:rPr lang="en-GB" sz="2000" dirty="0" err="1"/>
              <a:t>Residentials</a:t>
            </a:r>
            <a:r>
              <a:rPr lang="en-GB" sz="2000" dirty="0"/>
              <a:t>, lunch time clubs, after school clubs, etc.  Where it is beneficial for a parent to participate alongside their child on school trips and visits, we will approach the parent at the planning stage.  </a:t>
            </a:r>
          </a:p>
          <a:p>
            <a:pPr marL="0" indent="0">
              <a:buNone/>
            </a:pPr>
            <a:endParaRPr lang="en-GB" sz="2000" dirty="0"/>
          </a:p>
          <a:p>
            <a:pPr marL="0" indent="0">
              <a:buNone/>
            </a:pPr>
            <a:r>
              <a:rPr lang="en-GB" sz="2000" dirty="0"/>
              <a:t>Medicines are administered in line with our school policy; there is a medical care plan in place for all children identified as needing this.  Personal care is provided also in line with our school policy.</a:t>
            </a:r>
          </a:p>
        </p:txBody>
      </p:sp>
    </p:spTree>
    <p:extLst>
      <p:ext uri="{BB962C8B-B14F-4D97-AF65-F5344CB8AC3E}">
        <p14:creationId xmlns:p14="http://schemas.microsoft.com/office/powerpoint/2010/main" val="3606940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2" action="ppaction://hlinksldjump"/>
              </a:rPr>
              <a:t>What can this school offer for the wellbeing of my child?</a:t>
            </a:r>
            <a:endParaRPr lang="en-GB" dirty="0"/>
          </a:p>
        </p:txBody>
      </p:sp>
      <p:sp>
        <p:nvSpPr>
          <p:cNvPr id="3" name="Content Placeholder 2"/>
          <p:cNvSpPr>
            <a:spLocks noGrp="1"/>
          </p:cNvSpPr>
          <p:nvPr>
            <p:ph idx="1"/>
          </p:nvPr>
        </p:nvSpPr>
        <p:spPr>
          <a:xfrm>
            <a:off x="457200" y="1600200"/>
            <a:ext cx="8229600" cy="4983162"/>
          </a:xfrm>
        </p:spPr>
        <p:txBody>
          <a:bodyPr>
            <a:normAutofit fontScale="77500" lnSpcReduction="20000"/>
          </a:bodyPr>
          <a:lstStyle/>
          <a:p>
            <a:pPr marL="0" indent="0">
              <a:buNone/>
            </a:pPr>
            <a:r>
              <a:rPr lang="en-GB" dirty="0"/>
              <a:t>We want all our pupils to feel happy whilst at our school.  Teaching Assistants run interventions based on identified needs such as building self-esteem, social skills, developing friendships and anger management.  Nurture support is available at playtimes. </a:t>
            </a:r>
          </a:p>
          <a:p>
            <a:pPr marL="0" indent="0">
              <a:buNone/>
            </a:pPr>
            <a:r>
              <a:rPr lang="en-GB" dirty="0"/>
              <a:t>	</a:t>
            </a:r>
          </a:p>
          <a:p>
            <a:pPr>
              <a:buFont typeface="Wingdings" panose="05000000000000000000" pitchFamily="2" charset="2"/>
              <a:buChar char="§"/>
            </a:pPr>
            <a:r>
              <a:rPr lang="en-GB" sz="2900" dirty="0"/>
              <a:t>A trained ELSA Teaching Assistant provides targeted support individually or in groups</a:t>
            </a:r>
          </a:p>
          <a:p>
            <a:pPr>
              <a:buFont typeface="Wingdings" panose="05000000000000000000" pitchFamily="2" charset="2"/>
              <a:buChar char="§"/>
            </a:pPr>
            <a:r>
              <a:rPr lang="en-GB" sz="2900" dirty="0"/>
              <a:t>Forest school’s activities are timetabled for pupils each week in our ‘</a:t>
            </a:r>
            <a:r>
              <a:rPr lang="en-GB" sz="2900" dirty="0" err="1"/>
              <a:t>Ecoland</a:t>
            </a:r>
            <a:r>
              <a:rPr lang="en-GB" sz="2900" dirty="0"/>
              <a:t>’. </a:t>
            </a:r>
          </a:p>
          <a:p>
            <a:pPr>
              <a:buFont typeface="Wingdings" panose="05000000000000000000" pitchFamily="2" charset="2"/>
              <a:buChar char="§"/>
            </a:pPr>
            <a:r>
              <a:rPr lang="en-GB" sz="2900" dirty="0"/>
              <a:t>Social awareness games and activities</a:t>
            </a:r>
          </a:p>
          <a:p>
            <a:pPr>
              <a:buFont typeface="Wingdings" panose="05000000000000000000" pitchFamily="2" charset="2"/>
              <a:buChar char="§"/>
            </a:pPr>
            <a:r>
              <a:rPr lang="en-GB" sz="2900" dirty="0"/>
              <a:t> Lunch time and play time support / play partners </a:t>
            </a:r>
          </a:p>
          <a:p>
            <a:pPr>
              <a:buFont typeface="Wingdings" panose="05000000000000000000" pitchFamily="2" charset="2"/>
              <a:buChar char="§"/>
            </a:pPr>
            <a:r>
              <a:rPr lang="en-GB" sz="2900" dirty="0"/>
              <a:t> Peer mentoring </a:t>
            </a:r>
          </a:p>
          <a:p>
            <a:pPr>
              <a:buFont typeface="Wingdings" panose="05000000000000000000" pitchFamily="2" charset="2"/>
              <a:buChar char="§"/>
            </a:pPr>
            <a:r>
              <a:rPr lang="en-GB" sz="2900" dirty="0"/>
              <a:t>Access external agencies and professionals and follow their advice </a:t>
            </a:r>
          </a:p>
        </p:txBody>
      </p:sp>
    </p:spTree>
    <p:extLst>
      <p:ext uri="{BB962C8B-B14F-4D97-AF65-F5344CB8AC3E}">
        <p14:creationId xmlns:p14="http://schemas.microsoft.com/office/powerpoint/2010/main" val="9824938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FAAF90DA381504EA2F7D5AF1BA27324" ma:contentTypeVersion="18" ma:contentTypeDescription="Create a new document." ma:contentTypeScope="" ma:versionID="feb676dbf35b2340800b4a83b253ea61">
  <xsd:schema xmlns:xsd="http://www.w3.org/2001/XMLSchema" xmlns:xs="http://www.w3.org/2001/XMLSchema" xmlns:p="http://schemas.microsoft.com/office/2006/metadata/properties" xmlns:ns3="cc934267-7619-4d15-8e2a-04b7c4f46b7a" xmlns:ns4="fa21c972-0f60-4d59-bcb2-8db93afc8ba8" targetNamespace="http://schemas.microsoft.com/office/2006/metadata/properties" ma:root="true" ma:fieldsID="c83d91f3bef749e4a74bd379e925491e" ns3:_="" ns4:_="">
    <xsd:import namespace="cc934267-7619-4d15-8e2a-04b7c4f46b7a"/>
    <xsd:import namespace="fa21c972-0f60-4d59-bcb2-8db93afc8ba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element ref="ns4:MediaServiceAutoKeyPoints" minOccurs="0"/>
                <xsd:element ref="ns4:MediaServiceKeyPoints" minOccurs="0"/>
                <xsd:element ref="ns4:MediaLengthInSeconds" minOccurs="0"/>
                <xsd:element ref="ns4:_activity" minOccurs="0"/>
                <xsd:element ref="ns4:MediaServiceObjectDetectorVersions"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34267-7619-4d15-8e2a-04b7c4f46b7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a21c972-0f60-4d59-bcb2-8db93afc8ba8"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fa21c972-0f60-4d59-bcb2-8db93afc8ba8" xsi:nil="true"/>
  </documentManagement>
</p:properties>
</file>

<file path=customXml/itemProps1.xml><?xml version="1.0" encoding="utf-8"?>
<ds:datastoreItem xmlns:ds="http://schemas.openxmlformats.org/officeDocument/2006/customXml" ds:itemID="{287EDBA0-D2A0-48AB-AE67-BC2BE7E009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34267-7619-4d15-8e2a-04b7c4f46b7a"/>
    <ds:schemaRef ds:uri="fa21c972-0f60-4d59-bcb2-8db93afc8b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D766F78-2E35-4677-90EE-5627326331FD}">
  <ds:schemaRefs>
    <ds:schemaRef ds:uri="http://schemas.microsoft.com/sharepoint/v3/contenttype/forms"/>
  </ds:schemaRefs>
</ds:datastoreItem>
</file>

<file path=customXml/itemProps3.xml><?xml version="1.0" encoding="utf-8"?>
<ds:datastoreItem xmlns:ds="http://schemas.openxmlformats.org/officeDocument/2006/customXml" ds:itemID="{D6EF2614-7653-4C08-8341-F6EBCF3BB6B7}">
  <ds:schemaRefs>
    <ds:schemaRef ds:uri="http://purl.org/dc/terms/"/>
    <ds:schemaRef ds:uri="http://schemas.microsoft.com/office/2006/documentManagement/types"/>
    <ds:schemaRef ds:uri="http://purl.org/dc/elements/1.1/"/>
    <ds:schemaRef ds:uri="cc934267-7619-4d15-8e2a-04b7c4f46b7a"/>
    <ds:schemaRef ds:uri="http://www.w3.org/XML/1998/namespace"/>
    <ds:schemaRef ds:uri="http://purl.org/dc/dcmitype/"/>
    <ds:schemaRef ds:uri="http://schemas.microsoft.com/office/2006/metadata/properties"/>
    <ds:schemaRef ds:uri="http://schemas.microsoft.com/office/infopath/2007/PartnerControls"/>
    <ds:schemaRef ds:uri="http://schemas.openxmlformats.org/package/2006/metadata/core-properties"/>
    <ds:schemaRef ds:uri="fa21c972-0f60-4d59-bcb2-8db93afc8ba8"/>
  </ds:schemaRefs>
</ds:datastoreItem>
</file>

<file path=docProps/app.xml><?xml version="1.0" encoding="utf-8"?>
<Properties xmlns="http://schemas.openxmlformats.org/officeDocument/2006/extended-properties" xmlns:vt="http://schemas.openxmlformats.org/officeDocument/2006/docPropsVTypes">
  <TotalTime>3377</TotalTime>
  <Words>2039</Words>
  <Application>Microsoft Office PowerPoint</Application>
  <PresentationFormat>On-screen Show (4:3)</PresentationFormat>
  <Paragraphs>133</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Symbol</vt:lpstr>
      <vt:lpstr>Wingdings</vt:lpstr>
      <vt:lpstr>Office Theme</vt:lpstr>
      <vt:lpstr>PowerPoint Presentation</vt:lpstr>
      <vt:lpstr>PowerPoint Presentation</vt:lpstr>
      <vt:lpstr>Who makes this school Special? </vt:lpstr>
      <vt:lpstr>How will this school know if my child needs extra help? </vt:lpstr>
      <vt:lpstr>How does this school know that the help it offers is working?</vt:lpstr>
      <vt:lpstr>How will this school support my child?</vt:lpstr>
      <vt:lpstr>Who makes the decision about how much support my child will receive?</vt:lpstr>
      <vt:lpstr>How will my child be included in activities outside of the classroom?</vt:lpstr>
      <vt:lpstr>What can this school offer for the wellbeing of my child?</vt:lpstr>
      <vt:lpstr>Meet the SENCo!</vt:lpstr>
      <vt:lpstr>What training have staff at this school had to be able to support my child?</vt:lpstr>
      <vt:lpstr>What training have staff at this school had to be able to support my child?</vt:lpstr>
      <vt:lpstr>What specialist services and expertise are available to this school…. Who can help us?</vt:lpstr>
      <vt:lpstr>How accessible is the environment at this school?</vt:lpstr>
      <vt:lpstr>How can I be involved in my child’s education? How will I know what’s happening?</vt:lpstr>
      <vt:lpstr>How will my child be  involved in their education?</vt:lpstr>
      <vt:lpstr>Meet the SEN Governor!</vt:lpstr>
      <vt:lpstr>How does this school help pupils starting school and moving on?</vt:lpstr>
    </vt:vector>
  </TitlesOfParts>
  <Company>Notts CC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Horn</dc:creator>
  <cp:lastModifiedBy>Head</cp:lastModifiedBy>
  <cp:revision>28</cp:revision>
  <cp:lastPrinted>2019-03-27T11:17:11Z</cp:lastPrinted>
  <dcterms:created xsi:type="dcterms:W3CDTF">2016-09-28T15:01:00Z</dcterms:created>
  <dcterms:modified xsi:type="dcterms:W3CDTF">2024-02-05T21:03:38Z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0x0101007FAAF90DA381504EA2F7D5AF1BA27324</vt:lpwstr>
  </property>
</Properties>
</file>